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416" r:id="rId10"/>
    <p:sldId id="417" r:id="rId11"/>
    <p:sldId id="418" r:id="rId12"/>
    <p:sldId id="420" r:id="rId13"/>
    <p:sldId id="421" r:id="rId14"/>
    <p:sldId id="285" r:id="rId15"/>
    <p:sldId id="286" r:id="rId16"/>
    <p:sldId id="287" r:id="rId17"/>
    <p:sldId id="428" r:id="rId18"/>
    <p:sldId id="429" r:id="rId19"/>
    <p:sldId id="430" r:id="rId20"/>
    <p:sldId id="431" r:id="rId21"/>
    <p:sldId id="432" r:id="rId22"/>
    <p:sldId id="433" r:id="rId23"/>
    <p:sldId id="425" r:id="rId24"/>
    <p:sldId id="426" r:id="rId25"/>
    <p:sldId id="427" r:id="rId26"/>
    <p:sldId id="292" r:id="rId27"/>
    <p:sldId id="399" r:id="rId28"/>
    <p:sldId id="351" r:id="rId29"/>
    <p:sldId id="261" r:id="rId3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213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22/12/2022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35A51-B001-4624-8D3F-8134DD43A5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58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22/12/2022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9452B-91DE-4BC4-BC82-AC3F94FCB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795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B904-CED7-4689-A8E8-98F7B2A501E0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433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584F-E9E1-4D06-9FAB-75395E47E085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175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804-5C5A-45DE-8726-03EB7EB30887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05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DC31-8718-4667-A147-629E94F1AE18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597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570A-254D-459E-9DB0-D7FF388A583A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770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3106-293F-4C31-B382-FC9E1445EC7F}" type="datetime1">
              <a:rPr lang="id-ID" smtClean="0"/>
              <a:t>09/06/2023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25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C0D8-5405-4854-9D2B-59C6612D7667}" type="datetime1">
              <a:rPr lang="id-ID" smtClean="0"/>
              <a:t>09/06/2023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33F2-719C-4D7A-92A6-83400BC34848}" type="datetime1">
              <a:rPr lang="id-ID" smtClean="0"/>
              <a:t>09/06/2023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87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3584-3D98-4A72-A576-6776DB0A2749}" type="datetime1">
              <a:rPr lang="id-ID" smtClean="0"/>
              <a:t>09/06/2023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696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D1EA-5FFF-4E0B-B2FB-896F233D357B}" type="datetime1">
              <a:rPr lang="id-ID" smtClean="0"/>
              <a:t>09/06/2023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20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FC2-BF84-4E45-BB8A-C2360433AEE6}" type="datetime1">
              <a:rPr lang="id-ID" smtClean="0"/>
              <a:t>09/06/2023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1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82A71-C506-4BE8-A14C-0C9C8070862B}" type="datetime1">
              <a:rPr lang="id-ID" smtClean="0"/>
              <a:t>09/06/2023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35C0-BAD1-4476-87BD-5B4648EF352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877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954" y="2658793"/>
            <a:ext cx="5666936" cy="10762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213558"/>
                </a:solidFill>
                <a:latin typeface="Minion Pro Cond" panose="02040706060306020203" pitchFamily="18" charset="0"/>
              </a:rPr>
              <a:t>Pelatihan</a:t>
            </a:r>
            <a:r>
              <a:rPr lang="en-US" b="1" dirty="0" smtClean="0">
                <a:solidFill>
                  <a:srgbClr val="213558"/>
                </a:solidFill>
                <a:latin typeface="Minion Pro Cond" panose="02040706060306020203" pitchFamily="18" charset="0"/>
              </a:rPr>
              <a:t> Certified Contact Center Manager (CCCM)</a:t>
            </a:r>
            <a:endParaRPr lang="id-ID" b="1" dirty="0">
              <a:solidFill>
                <a:srgbClr val="213558"/>
              </a:solidFill>
              <a:latin typeface="Minion Pro Cond" panose="020407060603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070" y="3833519"/>
            <a:ext cx="3085515" cy="674540"/>
          </a:xfrm>
        </p:spPr>
        <p:txBody>
          <a:bodyPr/>
          <a:lstStyle/>
          <a:p>
            <a:pPr algn="l"/>
            <a:r>
              <a:rPr lang="en-US" dirty="0" smtClean="0"/>
              <a:t>Date/Location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2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09794"/>
              </p:ext>
            </p:extLst>
          </p:nvPr>
        </p:nvGraphicFramePr>
        <p:xfrm>
          <a:off x="134470" y="795782"/>
          <a:ext cx="11900647" cy="551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743"/>
                <a:gridCol w="3782763"/>
                <a:gridCol w="6441141"/>
              </a:tblGrid>
              <a:tr h="7706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Atribut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Product Knowledge Hard Skill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54754"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</a:pP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3.</a:t>
                      </a:r>
                      <a:r>
                        <a:rPr lang="en-GB" sz="1400" b="1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err="1" smtClean="0">
                          <a:latin typeface="+mn-lt"/>
                          <a:cs typeface="Calibri"/>
                        </a:rPr>
                        <a:t>Menggali</a:t>
                      </a:r>
                      <a:r>
                        <a:rPr lang="en-GB" sz="1400" b="1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kebutuhan</a:t>
                      </a:r>
                      <a:r>
                        <a:rPr lang="en-GB" sz="1400" b="1" spc="-4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Customer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225"/>
                        </a:lnSpc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Probing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terdiri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langkah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288290">
                        <a:lnSpc>
                          <a:spcPct val="100000"/>
                        </a:lnSpc>
                        <a:buAutoNum type="arabicPeriod"/>
                        <a:tabLst>
                          <a:tab pos="132080" algn="l"/>
                        </a:tabLst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spesifik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butuhkan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669925">
                        <a:lnSpc>
                          <a:spcPct val="100000"/>
                        </a:lnSpc>
                        <a:buAutoNum type="arabicPeriod"/>
                        <a:tabLst>
                          <a:tab pos="132080" algn="l"/>
                        </a:tabLst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bertujuan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mengetahui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profile Customer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masukan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10795" indent="150495">
                        <a:lnSpc>
                          <a:spcPct val="10000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berapa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maksimal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transfer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debit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Perusahaan,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proses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Profiling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tetap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perludilakukan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adalah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debit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dimiliki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berbeda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 maximal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misal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atm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previllage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maximal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perhari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2283816">
                <a:tc>
                  <a:txBody>
                    <a:bodyPr/>
                    <a:lstStyle/>
                    <a:p>
                      <a:pPr marR="43180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lang="en-GB" sz="1600" b="1" dirty="0" smtClean="0">
                          <a:latin typeface="+mn-lt"/>
                          <a:cs typeface="Calibri"/>
                        </a:rPr>
                        <a:t>4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menggali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mengajukan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b="1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seperti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standar,tanpa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mendengarkan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229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GB" sz="1400" b="1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arah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318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Kemampuan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menggali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mengajukan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tepat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diperlukan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proses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menganalisa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Customer,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91770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menggali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mengajukan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seperti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standar,tanpa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mendengarkan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arah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4127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diharapkan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menggali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bertujuan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menambah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diperlukan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melakukan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67310">
                        <a:lnSpc>
                          <a:spcPts val="126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mengeluh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tentang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suatu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problem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transaksi,contoh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diajukan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dimulai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kapan,dimana,dan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muncul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terjadi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transaksi,tentu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diberikan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membantu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proses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tindakan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hindari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pertanyaan2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bersifat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ditanyakan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langsung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CSR)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problem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transaksi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foodhall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transaksinya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Gesek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dimerchant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juga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kaku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merespon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mendengarkan</a:t>
                      </a:r>
                      <a:r>
                        <a:rPr lang="en-GB" sz="1400" spc="-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ts val="1155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dijawab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arah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4390" y="1624082"/>
            <a:ext cx="3511490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1770">
              <a:lnSpc>
                <a:spcPts val="1260"/>
              </a:lnSpc>
              <a:spcBef>
                <a:spcPts val="5"/>
              </a:spcBef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CSO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GB" sz="1400" spc="-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inginkan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en-GB"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butuhkan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20"/>
              </a:lnSpc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GB"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CSO</a:t>
            </a:r>
            <a:r>
              <a:rPr lang="en-GB" sz="1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GB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1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GB"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14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dijalankan</a:t>
            </a:r>
            <a:r>
              <a:rPr lang="en-GB"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R="148590">
              <a:lnSpc>
                <a:spcPct val="100000"/>
              </a:lnSpc>
            </a:pP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satunya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CSR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GB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nsbh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2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2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869"/>
              </p:ext>
            </p:extLst>
          </p:nvPr>
        </p:nvGraphicFramePr>
        <p:xfrm>
          <a:off x="128591" y="1477068"/>
          <a:ext cx="12008545" cy="364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269"/>
                <a:gridCol w="4939958"/>
                <a:gridCol w="4098318"/>
              </a:tblGrid>
              <a:tr h="3726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Atribut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Product Knowledge Hard Skill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8313">
                <a:tc>
                  <a:txBody>
                    <a:bodyPr/>
                    <a:lstStyle/>
                    <a:p>
                      <a:pPr>
                        <a:lnSpc>
                          <a:spcPts val="1230"/>
                        </a:lnSpc>
                      </a:pP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5.</a:t>
                      </a:r>
                      <a:r>
                        <a:rPr lang="en-GB" sz="1400" b="1" spc="-4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Hold</a:t>
                      </a:r>
                      <a:r>
                        <a:rPr lang="en-GB" sz="1400" b="1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Line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63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5" dirty="0" smtClean="0">
                          <a:latin typeface="+mn-lt"/>
                          <a:cs typeface="Calibri"/>
                        </a:rPr>
                        <a:t>100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=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dapat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memberikan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informasi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mengenai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produk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jasa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yang </a:t>
                      </a:r>
                      <a:r>
                        <a:rPr lang="en-GB" sz="1600" spc="-2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butuhkan</a:t>
                      </a:r>
                      <a:r>
                        <a:rPr lang="en-GB" sz="16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tanpa</a:t>
                      </a:r>
                      <a:r>
                        <a:rPr lang="en-GB" sz="16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</a:t>
                      </a:r>
                      <a:r>
                        <a:rPr lang="en-GB" sz="1600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hold</a:t>
                      </a:r>
                      <a:r>
                        <a:rPr lang="en-GB" sz="16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line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ts val="1150"/>
                        </a:lnSpc>
                        <a:tabLst>
                          <a:tab pos="519430" algn="l"/>
                        </a:tabLst>
                      </a:pP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6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0	=</a:t>
                      </a:r>
                      <a:r>
                        <a:rPr lang="en-GB" sz="16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</a:t>
                      </a:r>
                      <a:r>
                        <a:rPr lang="en-GB" sz="16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hold</a:t>
                      </a:r>
                      <a:r>
                        <a:rPr lang="en-GB" sz="16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line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Hindari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hold line,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namun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harus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melakukannya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maka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: 1.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satu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kali. 2.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5" dirty="0" smtClean="0">
                          <a:latin typeface="+mn-lt"/>
                          <a:cs typeface="Calibri"/>
                        </a:rPr>
                        <a:t>30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detik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.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3.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ijin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sebelum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hold line.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4.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Ucapkan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terimakasih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setelah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2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melakukan</a:t>
                      </a:r>
                      <a:r>
                        <a:rPr lang="en-GB" sz="1600" spc="-4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hold</a:t>
                      </a:r>
                      <a:r>
                        <a:rPr lang="en-GB" sz="16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line.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</a:txBody>
                  <a:tcPr/>
                </a:tc>
              </a:tr>
              <a:tr h="1699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+mn-lt"/>
                          <a:cs typeface="Calibri"/>
                        </a:rPr>
                        <a:t>6.</a:t>
                      </a:r>
                      <a:r>
                        <a:rPr lang="en-GB" sz="1600" b="1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b="1" dirty="0" err="1" smtClean="0">
                          <a:latin typeface="+mn-lt"/>
                          <a:cs typeface="Calibri"/>
                        </a:rPr>
                        <a:t>pengalihan</a:t>
                      </a:r>
                      <a:r>
                        <a:rPr lang="en-GB" sz="1600" b="1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b="1" spc="-5" dirty="0" err="1" smtClean="0">
                          <a:latin typeface="+mn-lt"/>
                          <a:cs typeface="Calibri"/>
                        </a:rPr>
                        <a:t>layanan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6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5" dirty="0" smtClean="0">
                          <a:latin typeface="+mn-lt"/>
                          <a:cs typeface="Calibri"/>
                        </a:rPr>
                        <a:t>100</a:t>
                      </a:r>
                      <a:r>
                        <a:rPr lang="en-GB" sz="16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=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 CSR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6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mengalihkan</a:t>
                      </a:r>
                      <a:r>
                        <a:rPr lang="en-GB" sz="16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layanan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2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6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  <a:cs typeface="Calibri"/>
                        </a:rPr>
                        <a:t>0 =</a:t>
                      </a:r>
                      <a:r>
                        <a:rPr lang="en-GB" sz="16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mengalihkan</a:t>
                      </a:r>
                      <a:r>
                        <a:rPr lang="en-GB" sz="16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layanan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Hindari</a:t>
                      </a:r>
                      <a:r>
                        <a:rPr lang="en-GB" sz="16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pengalihan</a:t>
                      </a:r>
                      <a:r>
                        <a:rPr lang="en-GB" sz="16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layanan</a:t>
                      </a:r>
                      <a:r>
                        <a:rPr lang="en-GB" sz="16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telepon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6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dirty="0" err="1" smtClean="0">
                          <a:latin typeface="+mn-lt"/>
                          <a:cs typeface="Calibri"/>
                        </a:rPr>
                        <a:t>terkesan</a:t>
                      </a:r>
                      <a:r>
                        <a:rPr lang="en-GB" sz="16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pelanggan</a:t>
                      </a:r>
                      <a:r>
                        <a:rPr lang="en-GB" sz="16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smtClean="0">
                          <a:latin typeface="+mn-lt"/>
                          <a:cs typeface="Calibri"/>
                        </a:rPr>
                        <a:t>di</a:t>
                      </a:r>
                      <a:r>
                        <a:rPr lang="en-GB" sz="16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spc="-5" dirty="0" err="1" smtClean="0">
                          <a:latin typeface="+mn-lt"/>
                          <a:cs typeface="Calibri"/>
                        </a:rPr>
                        <a:t>pingpong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6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2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13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957324"/>
              </p:ext>
            </p:extLst>
          </p:nvPr>
        </p:nvGraphicFramePr>
        <p:xfrm>
          <a:off x="128591" y="992974"/>
          <a:ext cx="12008545" cy="540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269"/>
                <a:gridCol w="4939958"/>
                <a:gridCol w="4098318"/>
              </a:tblGrid>
              <a:tr h="3726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Atribut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Product Knowledge Hard Skill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320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GB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R="432434">
                        <a:lnSpc>
                          <a:spcPct val="100000"/>
                        </a:lnSpc>
                      </a:pP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1.Kualitas</a:t>
                      </a: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dalam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2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menjelaskan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produk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Jasa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.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4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mengerti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mempunyai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spesifikasi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02235">
                        <a:lnSpc>
                          <a:spcPts val="132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4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cukup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mengenai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mengerti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meskipun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mempunyai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spesifikasi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53340">
                        <a:lnSpc>
                          <a:spcPts val="132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en-GB" sz="14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mengerti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memahami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spesifikasi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latin typeface="+mn-lt"/>
                        <a:cs typeface="Calibri"/>
                      </a:endParaRPr>
                    </a:p>
                  </a:txBody>
                  <a:tcPr/>
                </a:tc>
              </a:tr>
              <a:tr h="1699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2.Kualitas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menyakinkan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bahwa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b="1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b="1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 </a:t>
                      </a:r>
                      <a:r>
                        <a:rPr lang="en-GB" sz="1400" b="1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GB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palanggan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145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2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menyakinkan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bahwa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ditawarkannya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78130">
                        <a:lnSpc>
                          <a:spcPts val="1320"/>
                        </a:lnSpc>
                        <a:tabLst>
                          <a:tab pos="554990" algn="l"/>
                        </a:tabLst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	=</a:t>
                      </a:r>
                      <a:r>
                        <a:rPr lang="en-GB" sz="1400" spc="2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cukup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menyakinkan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bahwa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masih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mempertanyaan</a:t>
                      </a:r>
                      <a:r>
                        <a:rPr lang="en-GB" sz="1400" spc="-5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41275">
                        <a:lnSpc>
                          <a:spcPts val="1320"/>
                        </a:lnSpc>
                        <a:tabLst>
                          <a:tab pos="554990" algn="l"/>
                        </a:tabLst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	=</a:t>
                      </a:r>
                      <a:r>
                        <a:rPr lang="en-GB" sz="1400" spc="2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menyakinkan</a:t>
                      </a:r>
                      <a:r>
                        <a:rPr lang="en-GB" sz="1400" spc="-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bahwa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229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ditawarkan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menjadi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menjelaskan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ragu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yakin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terbata2,penguasaan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knowlwdge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prosedur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mempengaruhi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kepercayaan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keyakinan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penyampaian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ucapan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jelas,lugas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terbata2</a:t>
                      </a:r>
                      <a:r>
                        <a:rPr lang="en-GB" sz="1400" spc="229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yakin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ulang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lanjut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10036" y="1669788"/>
            <a:ext cx="3588905" cy="1926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marR="109855">
              <a:lnSpc>
                <a:spcPts val="1320"/>
              </a:lnSpc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GB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GB" sz="1400" spc="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GB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menyampaikan</a:t>
            </a:r>
            <a:r>
              <a:rPr lang="en-GB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dgn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Promo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definisi,periode,mekanisme,Tnc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Hindari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berbelit2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nsbh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mengerti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menanyakan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kembali</a:t>
            </a:r>
            <a:r>
              <a:rPr lang="en-GB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GB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umumnya</a:t>
            </a:r>
            <a:r>
              <a:rPr lang="en-GB"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GB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GB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GB" sz="1400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2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44431"/>
              </p:ext>
            </p:extLst>
          </p:nvPr>
        </p:nvGraphicFramePr>
        <p:xfrm>
          <a:off x="56336" y="812619"/>
          <a:ext cx="12080800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141"/>
                <a:gridCol w="3254168"/>
                <a:gridCol w="5838491"/>
              </a:tblGrid>
              <a:tr h="5855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Atribut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Product Knowledge Hard Skill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00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GB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3.Penjelasan </a:t>
                      </a:r>
                      <a:r>
                        <a:rPr lang="en-GB" sz="1400" b="1" spc="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b="1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diberikan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23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lainnya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3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akurat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45465" algn="l"/>
                        </a:tabLst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akurat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Penjelasan</a:t>
                      </a:r>
                      <a:r>
                        <a:rPr lang="en-GB" sz="1400" spc="-4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harus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dimiliki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terdapat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KMS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latin typeface="+mn-lt"/>
                        <a:cs typeface="Calibri"/>
                      </a:endParaRPr>
                    </a:p>
                  </a:txBody>
                  <a:tcPr/>
                </a:tc>
              </a:tr>
              <a:tr h="3575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4.Memberikan solusi </a:t>
                      </a:r>
                      <a:r>
                        <a:rPr lang="fi-FI" sz="1400" b="1" spc="-2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i-FI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 atas </a:t>
                      </a:r>
                      <a:r>
                        <a:rPr lang="fi-FI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i-FI" sz="14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endParaRPr lang="fi-FI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21640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CSO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GB" sz="1400" spc="-2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GB" sz="14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567690">
                        <a:lnSpc>
                          <a:spcPts val="132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CSO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Saja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80"/>
                        </a:lnSpc>
                      </a:pP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GB" sz="14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CSO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permasalahan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246379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tentang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Promo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definisi,periode,mekanisme,Tnc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CSR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menambahkan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Alternative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tapi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2384" marR="690245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Saja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tapi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9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)=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belum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mengerti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2384">
                        <a:lnSpc>
                          <a:spcPts val="1250"/>
                        </a:lnSpc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salah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ts val="1350"/>
                        </a:lnSpc>
                      </a:pPr>
                      <a:r>
                        <a:rPr lang="en-GB" sz="1600" b="1" i="1" spc="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en-GB" sz="16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ika</a:t>
                      </a:r>
                      <a:r>
                        <a:rPr lang="en-GB" sz="1600" b="1" i="1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GB" sz="1600" b="1" i="1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GB" sz="16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1600" b="1" i="1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n-GB" sz="16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GB" sz="1600" b="1" i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1600" b="1" i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GB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1899920" indent="31750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menjawab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lengkap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menjawab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alternativenya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ts val="1275"/>
                        </a:lnSpc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saja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menjawab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ditanya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tapi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masih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</a:p>
                    <a:p>
                      <a:pPr marL="635" marR="28575">
                        <a:lnSpc>
                          <a:spcPct val="100000"/>
                        </a:lnSpc>
                      </a:pP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400" spc="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salah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sangat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solusi,CSR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menjelaskan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tuntas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nasbh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kembali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lain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terkait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solusi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1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96607"/>
              </p:ext>
            </p:extLst>
          </p:nvPr>
        </p:nvGraphicFramePr>
        <p:xfrm>
          <a:off x="430307" y="1034589"/>
          <a:ext cx="11416552" cy="534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9516"/>
                <a:gridCol w="9937036"/>
              </a:tblGrid>
              <a:tr h="2151747">
                <a:tc>
                  <a:txBody>
                    <a:bodyPr/>
                    <a:lstStyle/>
                    <a:p>
                      <a:pPr>
                        <a:lnSpc>
                          <a:spcPts val="1610"/>
                        </a:lnSpc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5.Verification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1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Kriteria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harus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dipenuhi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75260" indent="-175895">
                        <a:lnSpc>
                          <a:spcPct val="100000"/>
                        </a:lnSpc>
                        <a:buAutoNum type="arabicPeriod"/>
                        <a:tabLst>
                          <a:tab pos="17589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verifikasi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ketentuan.</a:t>
                      </a:r>
                      <a:r>
                        <a:rPr sz="14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Mohon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cek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panduan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verifikasi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KMS.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65735">
                        <a:lnSpc>
                          <a:spcPct val="100000"/>
                        </a:lnSpc>
                        <a:buAutoNum type="arabicPeriod"/>
                        <a:tabLst>
                          <a:tab pos="215265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QA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memberikan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toleransi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lebih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verifikasi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mengucapkan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"maaf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blm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dibuka,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dibantu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lagi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(verif)".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3286760">
                        <a:lnSpc>
                          <a:spcPct val="100000"/>
                        </a:lnSpc>
                        <a:buAutoNum type="arabicPeriod"/>
                        <a:tabLst>
                          <a:tab pos="175895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mengkorfimasi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/mengarahkan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data.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kata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tanya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"lebih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lengkapnya?".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kelengkapan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alamat,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"ada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atau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tidak?".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menanyakan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lantai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"lantai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berapa?".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14629" indent="-215265">
                        <a:lnSpc>
                          <a:spcPct val="100000"/>
                        </a:lnSpc>
                        <a:buAutoNum type="arabicPeriod" startAt="4"/>
                        <a:tabLst>
                          <a:tab pos="21526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Verifikasi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dilakukan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sebelum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memberikan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informasi.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68135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4"/>
                        <a:tabLst>
                          <a:tab pos="17526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sudah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menyebutkan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sebelum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CSR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datanya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benar,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verifikasi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lolos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dan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proses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bisa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dilanjutkan.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75260" indent="-175895">
                        <a:lnSpc>
                          <a:spcPts val="1645"/>
                        </a:lnSpc>
                        <a:buAutoNum type="arabicPeriod" startAt="4"/>
                        <a:tabLst>
                          <a:tab pos="17589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Verifikasi data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lengkap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sesuai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system.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129791">
                <a:tc>
                  <a:txBody>
                    <a:bodyPr/>
                    <a:lstStyle/>
                    <a:p>
                      <a:pPr>
                        <a:lnSpc>
                          <a:spcPts val="1614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6.Proper_Input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14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Kriteria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harus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dipenuhi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Ajukan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tiket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telepon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diterima.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Ketentuan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tiket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</a:p>
                    <a:p>
                      <a:pPr marR="167640">
                        <a:lnSpc>
                          <a:spcPct val="100000"/>
                        </a:lnSpc>
                        <a:buChar char="•"/>
                        <a:tabLst>
                          <a:tab pos="12827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Tiket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diajukan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percakapan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menguasai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seluruh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pembicaraan.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hanya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sepintas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saja,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tiket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wajib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diajukan.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67640" indent="-168275">
                        <a:lnSpc>
                          <a:spcPct val="100000"/>
                        </a:lnSpc>
                        <a:buChar char="•"/>
                        <a:tabLst>
                          <a:tab pos="16827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kartu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pertanyaan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berbeda,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tiket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wajib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dibuat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semua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kartu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ditanyakan.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pertanyaan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sama,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cukup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diajukan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kartu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saja.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R="219075">
                        <a:lnSpc>
                          <a:spcPct val="100000"/>
                        </a:lnSpc>
                        <a:buChar char="•"/>
                        <a:tabLst>
                          <a:tab pos="12827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Rincian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tagihan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hanya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dibuat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kartu,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remark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nomor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kartu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mana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saja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ditanyakan.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narasi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Kartu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kredit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copas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CRAV,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PCIB/PCSD,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CURBAL.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Mutasi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Banking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saldo copas,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mutasi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dd/mm.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28270" indent="-128270">
                        <a:lnSpc>
                          <a:spcPct val="100000"/>
                        </a:lnSpc>
                        <a:buChar char="•"/>
                        <a:tabLst>
                          <a:tab pos="12827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default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comment.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perlu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menambahkan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informasi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lagi,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comment.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67640" indent="-168275">
                        <a:lnSpc>
                          <a:spcPct val="100000"/>
                        </a:lnSpc>
                        <a:buChar char="•"/>
                        <a:tabLst>
                          <a:tab pos="16827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ada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default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comment,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informasi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disampaikan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CH.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74625" indent="-175260">
                        <a:lnSpc>
                          <a:spcPct val="100000"/>
                        </a:lnSpc>
                        <a:buAutoNum type="arabicPeriod" startAt="2"/>
                        <a:tabLst>
                          <a:tab pos="17526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Type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dipilih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benar.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Lihat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Panduan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Type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KMS.</a:t>
                      </a:r>
                    </a:p>
                    <a:p>
                      <a:pPr marL="175260" indent="-175895">
                        <a:lnSpc>
                          <a:spcPct val="100000"/>
                        </a:lnSpc>
                        <a:buAutoNum type="arabicPeriod" startAt="2"/>
                        <a:tabLst>
                          <a:tab pos="175895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Narasi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/data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diinput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lengkap.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41859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memenuhi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semua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kriteria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atas,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maka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CSR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akan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diberikan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100.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berlaku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N/A.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4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9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44354"/>
              </p:ext>
            </p:extLst>
          </p:nvPr>
        </p:nvGraphicFramePr>
        <p:xfrm>
          <a:off x="0" y="574235"/>
          <a:ext cx="12209929" cy="6345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5630"/>
                <a:gridCol w="1827025"/>
                <a:gridCol w="6106481"/>
                <a:gridCol w="1445084"/>
                <a:gridCol w="1725709"/>
              </a:tblGrid>
              <a:tr h="488859"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Atribut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85190" algn="l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Sub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Atribut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Question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ID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Optional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Score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Atribute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Bobot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Standard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0446">
                <a:tc row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Skill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30%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LISTENING SKILL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SOFT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C030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Menyebutkan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nama Customer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dg benar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kesempatan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pertama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C031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memotong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pembicaraan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C032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Memberikan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pernyataan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pendek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positif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saat Customer berbicara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C033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mengulang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pertanyaan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pernyataan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C034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Bersikap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tegas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namun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tetapi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tetap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sopan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C035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Menangkap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permasalahan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tepat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1410"/>
                        </a:lnSpc>
                        <a:spcBef>
                          <a:spcPts val="170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BOBOT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LISTENING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504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VERBAL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SKILL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SOFT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C036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nama Customer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C037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Memanggil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dg sebutan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Bpk/Ibu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C038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TTM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02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55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C039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Mengunakan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bahasa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dimengerti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Jargon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bergumam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06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C042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kata2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bisa/tidak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mungkin/tidak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ada/tidak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tersedia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C043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bahasa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service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100,80,60,40,20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b="1" spc="-4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NON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 VERBAL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4005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b="1" spc="-2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VERBAL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C044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nada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suara yang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baik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C045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intonasi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C046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kecepatan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berbicara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C047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Volume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C048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artikulasi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C049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Memiliki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pelafalan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kata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baik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252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ts val="1820"/>
                        </a:lnSpc>
                      </a:pPr>
                      <a:r>
                        <a:rPr sz="1600" b="1" spc="-4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VERBAL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1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ATRIBUTE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SKILLS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2002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4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SCORE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ATRIBUTE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SOFT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SKILLS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15" name="object 3"/>
          <p:cNvSpPr txBox="1"/>
          <p:nvPr/>
        </p:nvSpPr>
        <p:spPr>
          <a:xfrm>
            <a:off x="5536733" y="172071"/>
            <a:ext cx="127728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sz="240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3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9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3"/>
          <p:cNvSpPr txBox="1"/>
          <p:nvPr/>
        </p:nvSpPr>
        <p:spPr>
          <a:xfrm>
            <a:off x="5277739" y="196088"/>
            <a:ext cx="812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5277739" y="196088"/>
            <a:ext cx="812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21352"/>
              </p:ext>
            </p:extLst>
          </p:nvPr>
        </p:nvGraphicFramePr>
        <p:xfrm>
          <a:off x="132981" y="894923"/>
          <a:ext cx="11895455" cy="585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3450"/>
                <a:gridCol w="3787775"/>
                <a:gridCol w="5904230"/>
              </a:tblGrid>
              <a:tr h="365759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LISTENING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SOFT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600" b="1" spc="-15" dirty="0">
                          <a:latin typeface="Calibri"/>
                          <a:cs typeface="Calibri"/>
                        </a:rPr>
                        <a:t>Parameter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Tips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Menyebutkan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nama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Customer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7081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pada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kesempatan </a:t>
                      </a:r>
                      <a:r>
                        <a:rPr sz="1200" b="1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pertama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 =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CSR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menyebut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benar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882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pada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kesempatan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pertama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Dalam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salam pembuka,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cara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menanyakan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Customer,dan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dengarkan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panggil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pertama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kali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benar.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39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 =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salah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peyebutn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pada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kesempatan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pertama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(tips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tanyakan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Customer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diawal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"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Maaf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siapa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saya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bicara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"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marR="221615">
                        <a:lnSpc>
                          <a:spcPct val="100000"/>
                        </a:lnSpc>
                        <a:buChar char="-"/>
                        <a:tabLst>
                          <a:tab pos="116839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terdengar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baik/tidak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jelas,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tanyakan kembali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sampai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jelas,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sebut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benar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marR="28003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Jika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sulit disebutkan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contoh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 Chinnese,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tanyakan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Sopan ,maaf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ibu/bapak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lebih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nyamannya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saya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panggil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ibu/bpk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siapa?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memotong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pembicaraan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memotong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2352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menjawab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 ditanya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dengarkan pertanyaan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saat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Customernya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berbicara.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memotong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Hindari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memotong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marR="1930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-memotong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berdampak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membuat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marah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karena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merasa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seperti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didengar,tidak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dihargai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merasa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dibantah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waktu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tetap saat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ingin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melakukan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take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over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pembicaran,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jeda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saat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>
                        <a:lnSpc>
                          <a:spcPts val="139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mengambil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nafas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untuk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take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over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bila benar2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dirasa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perlu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tepat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Memberikan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pernyataan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4607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pendek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positif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saat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Customer </a:t>
                      </a:r>
                      <a:r>
                        <a:rPr sz="1200" b="1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berbicara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 =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CRS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memberikan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pernyataan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pendek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4066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positif,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sekedar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selalu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diam, namun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berinteraksilah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dengan menggunakan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pernyataan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seperti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: "baik pak/ibu,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iyapak/ibu,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pak/ibu"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39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 =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mendiamkan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pasif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merespon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38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menjadi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pendengar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aktif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,dgn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cara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menyampaikan /merespon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pernyataan2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positif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,"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Baik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Pak/bu,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Iya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Pak/Bu,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Pak/Bu..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marR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Hindari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terkesan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mendiamkan Customer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karena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pasif tidak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merespon ,karena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membuat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nyaman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280159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bertanya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kembali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2700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mengenai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sesuatu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hal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yang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telah </a:t>
                      </a:r>
                      <a:r>
                        <a:rPr sz="1200" b="1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Customer sebutkan (CCO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mendengar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baik)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kembali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mengenai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sesuatu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hal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320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yang telah Customer sebutkan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(CCO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mendengar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baik),Dengarkanlah dengan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 dan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selalu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fokus agar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kembali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terhadap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sesuatu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hal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sepele.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1657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 0 =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CSR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bertanya kembali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mengenai sesuatu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telah Customer sebutkan,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bertanya kembali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terhadap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sesuatu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sepele.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Posisi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mendengar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Fokus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konsentrasi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layanan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sedang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berjalan,sehingga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marR="5365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kehilangan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informasi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data 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sbenarnya telah disampaikkan rumah,agar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bertanya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kembali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tentang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sesuatu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sepele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MENDENGAR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BAIK)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463052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Memiliki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30988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pengertian/pemahaman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yang </a:t>
                      </a:r>
                      <a:r>
                        <a:rPr sz="1200" b="1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tentang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hal-hal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yang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Customer sampaikan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ts val="139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=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CSR Paham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terhadap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hal-hal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telah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disampaikan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oleh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Customer.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44704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Nilai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CSR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Paham terhadap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hal-hal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telah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disampaikan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oleh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Customer.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mendengar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menyimak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 apa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disampaikan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sehingga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</a:t>
                      </a:r>
                    </a:p>
                    <a:p>
                      <a:pPr marL="635" marR="1016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menangkap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tepat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hal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dimaksud Customer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karena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umumnya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ketidak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pahaman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terjadi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karena kurang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mendengar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baik/tidak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Fokus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sehingga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apa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disampaikan Customer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ditangkap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jelas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 pada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saat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diambil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kesimpulan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dilakukan konfirmasi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menjadi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sesuai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 apa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disampaikan nsbh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" tidak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nyambung"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faktor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lain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juga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terjadi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karena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memang belum paham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atas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apa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disampaikan nsbh case/promo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dll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sehingga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bila memang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sudah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memungkinkan untuk memberikan informasi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tepat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langkah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yg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tepat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adalah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eskalasi</a:t>
                      </a:r>
                      <a:r>
                        <a:rPr sz="1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41351"/>
              </p:ext>
            </p:extLst>
          </p:nvPr>
        </p:nvGraphicFramePr>
        <p:xfrm>
          <a:off x="1" y="1568447"/>
          <a:ext cx="12191999" cy="3656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6043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1. </a:t>
                      </a:r>
                      <a:r>
                        <a:rPr lang="en-GB" sz="1400" b="1" spc="-10" dirty="0" err="1" smtClean="0">
                          <a:latin typeface="+mn-lt"/>
                          <a:cs typeface="Calibri"/>
                        </a:rPr>
                        <a:t>Menyebutkan</a:t>
                      </a:r>
                      <a:r>
                        <a:rPr lang="en-GB" sz="14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Customer </a:t>
                      </a:r>
                      <a:r>
                        <a:rPr lang="en-GB" sz="1400" b="1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10" dirty="0" err="1" smtClean="0">
                          <a:latin typeface="+mn-lt"/>
                          <a:cs typeface="Calibri"/>
                        </a:rPr>
                        <a:t>kesempatan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100 =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Menyebutkan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pada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R="29845">
                        <a:lnSpc>
                          <a:spcPct val="100000"/>
                        </a:lnSpc>
                      </a:pP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kesempatan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Sesering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mungkin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agar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menyebutkan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3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kali</a:t>
                      </a:r>
                      <a:r>
                        <a:rPr lang="en-GB" sz="1400" spc="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termasuk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awal</a:t>
                      </a:r>
                      <a:r>
                        <a:rPr lang="en-GB" sz="1400" spc="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&amp;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akhir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)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0 =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Menyebutkan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kesempatan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0"/>
                        </a:lnSpc>
                      </a:pP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Sesering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mungkin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agar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menyebutkan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pelanggan</a:t>
                      </a:r>
                      <a:r>
                        <a:rPr lang="en-GB" sz="14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(minimal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3</a:t>
                      </a:r>
                    </a:p>
                    <a:p>
                      <a:pPr marL="635" marR="394970">
                        <a:lnSpc>
                          <a:spcPct val="100000"/>
                        </a:lnSpc>
                      </a:pP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kali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termasuk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greeting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closing )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err="1" smtClean="0">
                          <a:latin typeface="+mn-lt"/>
                          <a:cs typeface="Calibri"/>
                        </a:rPr>
                        <a:t>cara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membantu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yaitu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mencatat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di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Note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pad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agar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lupa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mudah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mengingat</a:t>
                      </a:r>
                      <a:r>
                        <a:rPr lang="en-GB" sz="14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,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7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2.</a:t>
                      </a:r>
                      <a:r>
                        <a:rPr lang="en-GB" sz="14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Memanggil</a:t>
                      </a:r>
                      <a:r>
                        <a:rPr lang="en-GB" sz="1400" b="1" spc="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10" dirty="0" err="1" smtClean="0">
                          <a:latin typeface="+mn-lt"/>
                          <a:cs typeface="Calibri"/>
                        </a:rPr>
                        <a:t>dengan</a:t>
                      </a:r>
                      <a:r>
                        <a:rPr lang="en-GB" sz="1400" b="1" spc="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sebutan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25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Bapak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Ibu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85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100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=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Memanggil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dengan</a:t>
                      </a:r>
                      <a:r>
                        <a:rPr lang="en-GB" sz="14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sebutan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Bapak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Panggil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R="477520" algn="just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diiringi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dengan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sebutan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Bapak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400" spc="-26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0 =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Memanggil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dengan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sebutan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Bapak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yang</a:t>
                      </a:r>
                      <a:r>
                        <a:rPr lang="en-GB" sz="14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lain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mba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mas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dll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)</a:t>
                      </a: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pada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memanggil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bapak/ibu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iringi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sebut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contoh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=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hasil</a:t>
                      </a: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proses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Pak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Budi/Ibu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Santi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melihat...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556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kecuali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merespon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boleh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hanya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Pak/Bu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Contoh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Iya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bu,</a:t>
                      </a:r>
                      <a:r>
                        <a:rPr sz="1200" spc="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err="1">
                          <a:latin typeface="Calibri"/>
                          <a:cs typeface="Calibri"/>
                        </a:rPr>
                        <a:t>Baik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 smtClean="0">
                          <a:latin typeface="Calibri"/>
                          <a:cs typeface="Calibri"/>
                        </a:rPr>
                        <a:t>Pak</a:t>
                      </a:r>
                      <a:r>
                        <a:rPr sz="12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2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2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2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kesempatan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2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baik</a:t>
                      </a:r>
                      <a:r>
                        <a:rPr lang="en-GB" sz="12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2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2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TTM</a:t>
                      </a:r>
                      <a:r>
                        <a:rPr lang="en-GB" sz="12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min 3x</a:t>
                      </a:r>
                      <a:r>
                        <a:rPr lang="en-GB" sz="1200" spc="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diluar</a:t>
                      </a:r>
                      <a:r>
                        <a:rPr lang="en-GB" sz="1200" spc="-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pembuka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2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closing</a:t>
                      </a:r>
                    </a:p>
                    <a:p>
                      <a:pPr marL="35560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62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0347"/>
              </p:ext>
            </p:extLst>
          </p:nvPr>
        </p:nvGraphicFramePr>
        <p:xfrm>
          <a:off x="0" y="963329"/>
          <a:ext cx="12191999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6043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187325">
                        <a:lnSpc>
                          <a:spcPct val="100000"/>
                        </a:lnSpc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3.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b="1" spc="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TTM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kasih,Tolong</a:t>
                      </a:r>
                      <a:r>
                        <a:rPr lang="en-GB" sz="1400" b="1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b="1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b="1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)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254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kesempatan</a:t>
                      </a:r>
                      <a:r>
                        <a:rPr lang="en-GB" sz="1400" b="1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5118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100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=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TTM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kasih,Tolong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)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kesempatan,sesering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mungkin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percapakan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54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berlangsung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3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kali)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R="229235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0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=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TTM (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kasih,Tolong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)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3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kesempatan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16510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=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pengunaan</a:t>
                      </a:r>
                      <a:r>
                        <a:rPr lang="en-GB" sz="1400" spc="-3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TOLONG</a:t>
                      </a:r>
                      <a:r>
                        <a:rPr lang="en-GB" sz="1400" spc="4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verifikasi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tolong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sebutkan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alamat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lengkap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..,(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secukupnya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harus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setiap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pertanyaan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TOLONG,cukup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 x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dalam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beberapa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selang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pertanyaan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)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635" marR="33655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=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Penggunaan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digunakan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menanyakan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kandung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gadis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kandung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pada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selama</a:t>
                      </a:r>
                      <a:r>
                        <a:rPr lang="en-GB" sz="1400" spc="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dalam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moment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dimanfaatkan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yaitu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menanyakan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sesuatu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bersifat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konfirmasi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..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Customer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info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sudah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lakukan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pembayaran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kita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kata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MOHON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MAAF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Pak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Budi/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4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SANTI</a:t>
                      </a:r>
                      <a:r>
                        <a:rPr lang="en-GB" sz="1400" spc="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pembayaran</a:t>
                      </a:r>
                      <a:r>
                        <a:rPr lang="en-GB" sz="1400" spc="-3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lakukan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kapan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Bu/Pak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</a:t>
                      </a:r>
                    </a:p>
                    <a:p>
                      <a:pPr marL="635" marR="4953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Penggunaan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TERIMA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momment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paling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tepat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mengucapkan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memberikan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informasi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kita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minta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yaitu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digunakan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setelah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verifikasi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yaitu</a:t>
                      </a:r>
                      <a:r>
                        <a:rPr lang="en-GB" sz="1400" spc="254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"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</a:t>
                      </a:r>
                      <a:r>
                        <a:rPr lang="en-GB" sz="1400" spc="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Pak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Budi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atas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informasi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diberikan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ucapkan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</a:t>
                      </a:r>
                      <a:r>
                        <a:rPr lang="en-GB" sz="1400" spc="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pelanggan,manfaatnya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terpenuhi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kewajiban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atribut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TTM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400" spc="-2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NAMA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PELANGGAN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),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635" marR="205104">
                        <a:lnSpc>
                          <a:spcPct val="100000"/>
                        </a:lnSpc>
                      </a:pP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Berikutnya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setelah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HOLD</a:t>
                      </a:r>
                      <a:r>
                        <a:rPr lang="en-GB" sz="1400" spc="10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TERIMA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KASIH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bpk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budi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54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Santi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atas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kesediannya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Menunggu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3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13581"/>
              </p:ext>
            </p:extLst>
          </p:nvPr>
        </p:nvGraphicFramePr>
        <p:xfrm>
          <a:off x="1" y="1407082"/>
          <a:ext cx="12191999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6043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400" b="1" dirty="0" smtClean="0">
                          <a:latin typeface="+mn-lt"/>
                          <a:cs typeface="Calibri"/>
                        </a:rPr>
                        <a:t>4.</a:t>
                      </a:r>
                      <a:r>
                        <a:rPr lang="en-GB" sz="14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Mengunakan</a:t>
                      </a:r>
                      <a:r>
                        <a:rPr lang="en-GB" sz="1400" b="1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400" b="1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10" dirty="0" smtClean="0">
                          <a:latin typeface="+mn-lt"/>
                          <a:cs typeface="Calibri"/>
                        </a:rPr>
                        <a:t>yang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1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400" b="1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b="1" spc="-5" dirty="0" smtClean="0">
                          <a:latin typeface="+mn-lt"/>
                          <a:cs typeface="Calibri"/>
                        </a:rPr>
                        <a:t>Customer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100 =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Mengunakan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bahasa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R="10160">
                        <a:lnSpc>
                          <a:spcPct val="100000"/>
                        </a:lnSpc>
                      </a:pP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yang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Customer (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yang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benar-benar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dapat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/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semua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Customer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anda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smart)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R="71120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0 =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Mengunakan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yang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Customer </a:t>
                      </a:r>
                      <a:r>
                        <a:rPr lang="en-GB" sz="1400" spc="-2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membuat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Customer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mengerti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apa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26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disampaikan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CSR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Hindari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kata2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istilah2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semua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mengerti,gunakan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benar2</a:t>
                      </a:r>
                      <a:r>
                        <a:rPr lang="en-GB" sz="14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mudah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400" spc="25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kecuali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R="2470785">
                        <a:lnSpc>
                          <a:spcPct val="100000"/>
                        </a:lnSpc>
                      </a:pP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sudah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menyampaikan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terlebih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dahulu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artinya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Customer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mengerti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) </a:t>
                      </a:r>
                      <a:r>
                        <a:rPr lang="en-GB" sz="14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=</a:t>
                      </a: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Charge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back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seharusnya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ditagihkan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kembali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(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umumnya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informasi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tentang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case</a:t>
                      </a:r>
                      <a:r>
                        <a:rPr lang="en-GB" sz="14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hasil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dispute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transaksi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)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Sudah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di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CR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kan</a:t>
                      </a:r>
                      <a:r>
                        <a:rPr lang="en-GB" sz="1400" spc="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seharusnya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di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kreditkan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umumnya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di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kembalikan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dirty="0" smtClean="0">
                          <a:latin typeface="+mn-lt"/>
                          <a:cs typeface="Calibri"/>
                        </a:rPr>
                        <a:t>Member</a:t>
                      </a:r>
                      <a:r>
                        <a:rPr lang="en-GB" sz="14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Since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seharusnya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dirty="0" err="1" smtClean="0">
                          <a:latin typeface="+mn-lt"/>
                          <a:cs typeface="Calibri"/>
                        </a:rPr>
                        <a:t>masa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keanggotaan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kartu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Late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Charge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sebaiknya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biaya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keterlambatan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Payment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sebaikannya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400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Pembayaran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Interest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sebaikanya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kata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biaya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Bunga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Suplementary</a:t>
                      </a:r>
                      <a:r>
                        <a:rPr lang="en-GB" sz="14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card</a:t>
                      </a:r>
                      <a:r>
                        <a:rPr lang="en-GB" sz="14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sebaiknya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4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kartu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err="1" smtClean="0">
                          <a:latin typeface="+mn-lt"/>
                          <a:cs typeface="Calibri"/>
                        </a:rPr>
                        <a:t>Tambahan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Replacemen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Card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0" dirty="0" err="1" smtClean="0">
                          <a:latin typeface="+mn-lt"/>
                          <a:cs typeface="Calibri"/>
                        </a:rPr>
                        <a:t>sebaiknya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4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4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kartu</a:t>
                      </a:r>
                      <a:r>
                        <a:rPr lang="en-GB" sz="14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400" spc="-5" dirty="0" err="1" smtClean="0">
                          <a:latin typeface="+mn-lt"/>
                          <a:cs typeface="Calibri"/>
                        </a:rPr>
                        <a:t>pengganti</a:t>
                      </a:r>
                      <a:endParaRPr lang="en-GB" sz="1400" dirty="0" smtClean="0">
                        <a:latin typeface="+mn-lt"/>
                        <a:cs typeface="Calibri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61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925" y="2163872"/>
            <a:ext cx="5573267" cy="27447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6712" y="1098675"/>
            <a:ext cx="5481066" cy="817638"/>
          </a:xfrm>
          <a:prstGeom prst="rect">
            <a:avLst/>
          </a:prstGeom>
        </p:spPr>
      </p:pic>
      <p:pic>
        <p:nvPicPr>
          <p:cNvPr id="22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43192" y="1007235"/>
            <a:ext cx="1034034" cy="1000518"/>
          </a:xfrm>
          <a:prstGeom prst="rect">
            <a:avLst/>
          </a:prstGeom>
        </p:spPr>
      </p:pic>
      <p:sp>
        <p:nvSpPr>
          <p:cNvPr id="25" name="object 15"/>
          <p:cNvSpPr txBox="1"/>
          <p:nvPr/>
        </p:nvSpPr>
        <p:spPr>
          <a:xfrm>
            <a:off x="5913175" y="2342193"/>
            <a:ext cx="5636895" cy="2376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49120" indent="-354965">
              <a:lnSpc>
                <a:spcPct val="1072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Atribut</a:t>
            </a:r>
            <a:r>
              <a:rPr sz="1800" b="1" spc="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chemeClr val="bg1"/>
                </a:solidFill>
                <a:latin typeface="Times New Roman"/>
                <a:cs typeface="Times New Roman"/>
              </a:rPr>
              <a:t>dan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40" dirty="0">
                <a:solidFill>
                  <a:schemeClr val="bg1"/>
                </a:solidFill>
                <a:latin typeface="Times New Roman"/>
                <a:cs typeface="Times New Roman"/>
              </a:rPr>
              <a:t>metode</a:t>
            </a:r>
            <a:r>
              <a:rPr sz="1800" b="1" spc="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Pengukuran </a:t>
            </a: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chemeClr val="bg1"/>
                </a:solidFill>
                <a:latin typeface="Times New Roman"/>
                <a:cs typeface="Times New Roman"/>
              </a:rPr>
              <a:t>kualitas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chemeClr val="bg1"/>
                </a:solidFill>
                <a:latin typeface="Times New Roman"/>
                <a:cs typeface="Times New Roman"/>
              </a:rPr>
              <a:t>layanan</a:t>
            </a:r>
            <a:r>
              <a:rPr sz="1800" b="1" spc="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Agent</a:t>
            </a: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CallCenter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Menentukan</a:t>
            </a:r>
            <a:r>
              <a:rPr sz="18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atribut</a:t>
            </a:r>
            <a:r>
              <a:rPr sz="1800" b="1" spc="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chemeClr val="bg1"/>
                </a:solidFill>
                <a:latin typeface="Times New Roman"/>
                <a:cs typeface="Times New Roman"/>
              </a:rPr>
              <a:t>dan</a:t>
            </a:r>
            <a:r>
              <a:rPr sz="1800" b="1" spc="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40" dirty="0">
                <a:solidFill>
                  <a:schemeClr val="bg1"/>
                </a:solidFill>
                <a:latin typeface="Times New Roman"/>
                <a:cs typeface="Times New Roman"/>
              </a:rPr>
              <a:t>bobot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bg1"/>
                </a:solidFill>
                <a:latin typeface="Times New Roman"/>
                <a:cs typeface="Times New Roman"/>
              </a:rPr>
              <a:t>penilaian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Memahami</a:t>
            </a:r>
            <a:r>
              <a:rPr sz="1800" b="1" spc="1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atribut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produk</a:t>
            </a:r>
            <a:r>
              <a:rPr sz="1800" b="1" spc="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knowledge</a:t>
            </a:r>
            <a:r>
              <a:rPr sz="1800" b="1" spc="6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chemeClr val="bg1"/>
                </a:solidFill>
                <a:latin typeface="Times New Roman"/>
                <a:cs typeface="Times New Roman"/>
              </a:rPr>
              <a:t>dan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solution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73380" marR="1436370">
              <a:lnSpc>
                <a:spcPct val="106700"/>
              </a:lnSpc>
              <a:spcBef>
                <a:spcPts val="10"/>
              </a:spcBef>
            </a:pPr>
            <a:r>
              <a:rPr sz="18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dalam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bg1"/>
                </a:solidFill>
                <a:latin typeface="Times New Roman"/>
                <a:cs typeface="Times New Roman"/>
              </a:rPr>
              <a:t>penilaian</a:t>
            </a:r>
            <a:r>
              <a:rPr sz="1800" b="1" spc="4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chemeClr val="bg1"/>
                </a:solidFill>
                <a:latin typeface="Times New Roman"/>
                <a:cs typeface="Times New Roman"/>
              </a:rPr>
              <a:t>kemampuan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Hardskill </a:t>
            </a:r>
            <a:r>
              <a:rPr sz="1800" b="1" spc="-43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chemeClr val="bg1"/>
                </a:solidFill>
                <a:latin typeface="Times New Roman"/>
                <a:cs typeface="Times New Roman"/>
              </a:rPr>
              <a:t>dari</a:t>
            </a:r>
            <a:r>
              <a:rPr sz="1800" b="1" spc="5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sebuah</a:t>
            </a:r>
            <a:r>
              <a:rPr sz="1800" b="1" spc="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chemeClr val="bg1"/>
                </a:solidFill>
                <a:latin typeface="Times New Roman"/>
                <a:cs typeface="Times New Roman"/>
              </a:rPr>
              <a:t>layanan</a:t>
            </a:r>
            <a:r>
              <a:rPr sz="1800" b="1" spc="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chemeClr val="bg1"/>
                </a:solidFill>
                <a:latin typeface="Times New Roman"/>
                <a:cs typeface="Times New Roman"/>
              </a:rPr>
              <a:t>Call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chemeClr val="bg1"/>
                </a:solidFill>
                <a:latin typeface="Times New Roman"/>
                <a:cs typeface="Times New Roman"/>
              </a:rPr>
              <a:t>Center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7200"/>
              </a:lnSpc>
              <a:spcBef>
                <a:spcPts val="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Memahami</a:t>
            </a:r>
            <a:r>
              <a:rPr sz="1800" b="1" spc="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atribut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listening</a:t>
            </a:r>
            <a:r>
              <a:rPr sz="1800" b="1" spc="4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,Non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verbal</a:t>
            </a:r>
            <a:r>
              <a:rPr sz="1800" b="1" spc="3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chemeClr val="bg1"/>
                </a:solidFill>
                <a:latin typeface="Times New Roman"/>
                <a:cs typeface="Times New Roman"/>
              </a:rPr>
              <a:t>,Verbal</a:t>
            </a:r>
            <a:r>
              <a:rPr sz="1800" b="1" spc="1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chemeClr val="bg1"/>
                </a:solidFill>
                <a:latin typeface="Times New Roman"/>
                <a:cs typeface="Times New Roman"/>
              </a:rPr>
              <a:t>Soft </a:t>
            </a:r>
            <a:r>
              <a:rPr sz="1800" b="1" spc="-43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b="1" spc="25" dirty="0">
                <a:solidFill>
                  <a:schemeClr val="bg1"/>
                </a:solidFill>
                <a:latin typeface="Times New Roman"/>
                <a:cs typeface="Times New Roman"/>
              </a:rPr>
              <a:t>skill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8"/>
          <p:cNvSpPr txBox="1">
            <a:spLocks/>
          </p:cNvSpPr>
          <p:nvPr/>
        </p:nvSpPr>
        <p:spPr>
          <a:xfrm>
            <a:off x="735992" y="1278965"/>
            <a:ext cx="6777328" cy="421334"/>
          </a:xfrm>
          <a:prstGeom prst="rect">
            <a:avLst/>
          </a:prstGeom>
        </p:spPr>
        <p:txBody>
          <a:bodyPr vert="horz" wrap="square" lIns="0" tIns="539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57495" marR="5080" algn="l">
              <a:lnSpc>
                <a:spcPts val="2590"/>
              </a:lnSpc>
              <a:spcBef>
                <a:spcPts val="425"/>
              </a:spcBef>
            </a:pPr>
            <a:r>
              <a:rPr lang="en-US" sz="4000" b="1" spc="-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8"/>
          <p:cNvSpPr txBox="1">
            <a:spLocks/>
          </p:cNvSpPr>
          <p:nvPr/>
        </p:nvSpPr>
        <p:spPr>
          <a:xfrm>
            <a:off x="1531800" y="1379877"/>
            <a:ext cx="11681280" cy="409664"/>
          </a:xfrm>
          <a:prstGeom prst="rect">
            <a:avLst/>
          </a:prstGeom>
        </p:spPr>
        <p:txBody>
          <a:bodyPr vert="horz" wrap="square" lIns="0" tIns="539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57495" marR="5080" algn="l">
              <a:lnSpc>
                <a:spcPts val="2590"/>
              </a:lnSpc>
              <a:spcBef>
                <a:spcPts val="425"/>
              </a:spcBef>
            </a:pPr>
            <a:r>
              <a:rPr lang="en-US" sz="32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EXCEPTIONAL SERVICE</a:t>
            </a:r>
            <a:endParaRPr lang="en-GB" sz="32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5781748"/>
            <a:ext cx="874059" cy="1076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id-ID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09632"/>
              </p:ext>
            </p:extLst>
          </p:nvPr>
        </p:nvGraphicFramePr>
        <p:xfrm>
          <a:off x="1" y="734729"/>
          <a:ext cx="12191999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6043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spc="-15" dirty="0" smtClean="0">
                        <a:latin typeface="+mn-lt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5.Tidak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b="1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Jargon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100 =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63500">
                        <a:lnSpc>
                          <a:spcPct val="100000"/>
                        </a:lnSpc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istilah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istilah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teknis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yang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hanya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oleh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sepihak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saja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.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163195">
                        <a:lnSpc>
                          <a:spcPct val="100000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0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=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istilah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istilah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teknis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yang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hanya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oleh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sepihak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saja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.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Hindari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kata2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istilah2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semua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Customer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mengerti,kata2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bersifat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teknis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di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sistem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/proses/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aplikasi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379730">
                        <a:lnSpc>
                          <a:spcPct val="100000"/>
                        </a:lnSpc>
                      </a:pP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internal ,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benar2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mudah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dimengerti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kecuali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sudah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menyampaikan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terlebih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dahulu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artinya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Customer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mengerti</a:t>
                      </a:r>
                      <a:r>
                        <a:rPr lang="en-GB" sz="13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kata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perlu</a:t>
                      </a:r>
                      <a:r>
                        <a:rPr lang="en-GB" sz="1300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dihindari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,</a:t>
                      </a: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Reversal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sebaiknya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pengembalian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pengkreditan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dana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)</a:t>
                      </a: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Payment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reversal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pemindaan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dana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dirty="0" smtClean="0">
                          <a:latin typeface="+mn-lt"/>
                          <a:cs typeface="Calibri"/>
                        </a:rPr>
                        <a:t>IVR</a:t>
                      </a:r>
                      <a:r>
                        <a:rPr lang="en-GB" sz="1300" spc="5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kata</a:t>
                      </a:r>
                      <a:r>
                        <a:rPr lang="en-GB" sz="1300" spc="29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"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layanan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penjawab</a:t>
                      </a:r>
                      <a:r>
                        <a:rPr lang="en-GB" sz="1300" spc="25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otomatis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kami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"</a:t>
                      </a: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Batch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Run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kata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proses</a:t>
                      </a:r>
                      <a:r>
                        <a:rPr lang="en-GB" sz="1300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akhir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hari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81280" indent="-81915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Maentenance</a:t>
                      </a:r>
                      <a:r>
                        <a:rPr lang="en-GB" sz="13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system</a:t>
                      </a:r>
                      <a:r>
                        <a:rPr lang="en-GB" sz="1300" spc="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gunakan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Proses</a:t>
                      </a:r>
                      <a:r>
                        <a:rPr lang="en-GB" sz="1300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pemeliharaan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System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7113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6.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Berpikir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terlebih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dahulu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301625">
                        <a:lnSpc>
                          <a:spcPct val="100000"/>
                        </a:lnSpc>
                      </a:pP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sebelum</a:t>
                      </a:r>
                      <a:r>
                        <a:rPr lang="en-GB" sz="1300" b="1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berbicara</a:t>
                      </a:r>
                      <a:r>
                        <a:rPr lang="en-GB" sz="1300" b="1" spc="-4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25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)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100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=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300" spc="26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Berpikir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terlebih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685800">
                        <a:lnSpc>
                          <a:spcPct val="100000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dahulu</a:t>
                      </a:r>
                      <a:r>
                        <a:rPr lang="en-GB" sz="1300" spc="-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sebelum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berbicara</a:t>
                      </a:r>
                      <a:r>
                        <a:rPr lang="en-GB" sz="1300" spc="-5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5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)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112395">
                        <a:lnSpc>
                          <a:spcPct val="100000"/>
                        </a:lnSpc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0 =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Jika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mengatakan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"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mmmm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eee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...."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akibat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terlalu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lama 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err="1" smtClean="0">
                          <a:latin typeface="+mn-lt"/>
                          <a:cs typeface="Calibri"/>
                        </a:rPr>
                        <a:t>berfikir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.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Penilaian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atribut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ini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terdengar</a:t>
                      </a:r>
                      <a:r>
                        <a:rPr lang="en-GB" sz="1300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seolah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sedang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ragu,tidak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tau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atau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belum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memastikan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230504">
                        <a:lnSpc>
                          <a:spcPct val="100000"/>
                        </a:lnSpc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jawaban,sehingga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biasanya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secara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sadar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terdengar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" hmmm,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eee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dll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300" spc="-15" dirty="0" err="1" smtClean="0">
                          <a:latin typeface="+mn-lt"/>
                          <a:cs typeface="Calibri"/>
                        </a:rPr>
                        <a:t>cara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digunakan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menghindari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meminimalkan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terkesan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:</a:t>
                      </a:r>
                    </a:p>
                    <a:p>
                      <a:pPr marR="3810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Mendengarkan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Fokus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apa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disampaikan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nsbh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sehingga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mendapatkan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pemahaman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lebih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tepat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atas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solusi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diperlukan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355600">
                        <a:lnSpc>
                          <a:spcPct val="100000"/>
                        </a:lnSpc>
                        <a:buChar char="-"/>
                        <a:tabLst>
                          <a:tab pos="81915" algn="l"/>
                        </a:tabLst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Bila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belum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memiliki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jawaban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ragu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menghindari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terkesan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lama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berpikir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sehingga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terdengar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bergumam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"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hmm,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Eeee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.."</a:t>
                      </a:r>
                      <a:r>
                        <a:rPr lang="en-GB" sz="1300" spc="-15" dirty="0" err="1" smtClean="0">
                          <a:latin typeface="+mn-lt"/>
                          <a:cs typeface="Calibri"/>
                        </a:rPr>
                        <a:t>cara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bisa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digunakan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saat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sdng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membutuhkan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waktu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berpikir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kata2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penghubung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186690">
                        <a:lnSpc>
                          <a:spcPct val="100000"/>
                        </a:lnSpc>
                      </a:pPr>
                      <a:r>
                        <a:rPr lang="en-GB" sz="1300" dirty="0" smtClean="0">
                          <a:latin typeface="+mn-lt"/>
                          <a:cs typeface="Calibri"/>
                        </a:rPr>
                        <a:t>(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jadi,saat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ini,setelah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err="1" smtClean="0">
                          <a:latin typeface="+mn-lt"/>
                          <a:cs typeface="Calibri"/>
                        </a:rPr>
                        <a:t>saya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lihat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,..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kata2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diatas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dapat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membantu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memberikan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waktu</a:t>
                      </a:r>
                      <a:r>
                        <a:rPr lang="en-GB" sz="1300" spc="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kepada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CSR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GB" sz="1300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mencari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berpikir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07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32869"/>
              </p:ext>
            </p:extLst>
          </p:nvPr>
        </p:nvGraphicFramePr>
        <p:xfrm>
          <a:off x="1" y="1111247"/>
          <a:ext cx="121919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47550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7.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b="1" spc="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service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yang</a:t>
                      </a:r>
                      <a:r>
                        <a:rPr lang="en-GB" sz="1300" b="1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baik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300" dirty="0" smtClean="0">
                          <a:latin typeface="+mn-lt"/>
                          <a:cs typeface="Calibri"/>
                        </a:rPr>
                        <a:t>5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service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yang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baik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itu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adalah</a:t>
                      </a:r>
                      <a:r>
                        <a:rPr lang="en-GB" sz="1300" spc="-3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R="38735">
                        <a:lnSpc>
                          <a:spcPct val="100000"/>
                        </a:lnSpc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memerintah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300" spc="-4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menyalahkan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,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menyudutkan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300" b="1" spc="-25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b="1" spc="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15" dirty="0" smtClean="0">
                          <a:latin typeface="+mn-lt"/>
                          <a:cs typeface="Calibri"/>
                        </a:rPr>
                        <a:t>kata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"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tetapi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"</a:t>
                      </a:r>
                      <a:r>
                        <a:rPr lang="en-GB" sz="1300" b="1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300" b="1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b="1" spc="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10" dirty="0" err="1" smtClean="0">
                          <a:latin typeface="+mn-lt"/>
                          <a:cs typeface="Calibri"/>
                        </a:rPr>
                        <a:t>perkataan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"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sudah</a:t>
                      </a:r>
                      <a:r>
                        <a:rPr lang="en-GB" sz="1300" b="1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10" dirty="0" err="1" smtClean="0">
                          <a:latin typeface="+mn-lt"/>
                          <a:cs typeface="Calibri"/>
                        </a:rPr>
                        <a:t>peraturan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perusahaan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kami,sudah</a:t>
                      </a: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prosedur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".</a:t>
                      </a: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menggunakan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5 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kata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diatas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mendapat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nilai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100,setiap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1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kesalahan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mengurangi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20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point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100</a:t>
                      </a: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0"/>
                        </a:lnSpc>
                      </a:pP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contoh2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5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hal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bahasa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service</a:t>
                      </a:r>
                      <a:r>
                        <a:rPr lang="en-GB" sz="130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baik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;</a:t>
                      </a:r>
                    </a:p>
                    <a:p>
                      <a:pPr marL="154305" indent="-15430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54940" algn="l"/>
                        </a:tabLst>
                      </a:pP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2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memerintah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dirty="0" smtClean="0">
                          <a:latin typeface="+mn-lt"/>
                          <a:cs typeface="Calibri"/>
                        </a:rPr>
                        <a:t>;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291465" lvl="1" indent="-82550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bpk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dengarkan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5" dirty="0" err="1" smtClean="0">
                          <a:latin typeface="+mn-lt"/>
                          <a:cs typeface="Calibri"/>
                        </a:rPr>
                        <a:t>saya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dahulu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327025" lvl="1" indent="-117475">
                        <a:lnSpc>
                          <a:spcPct val="100000"/>
                        </a:lnSpc>
                        <a:buChar char="-"/>
                        <a:tabLst>
                          <a:tab pos="327025" algn="l"/>
                        </a:tabLst>
                      </a:pP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seharusnya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154305" indent="-15430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54940" algn="l"/>
                        </a:tabLst>
                      </a:pP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10" dirty="0" err="1" smtClean="0">
                          <a:latin typeface="+mn-lt"/>
                          <a:cs typeface="Calibri"/>
                        </a:rPr>
                        <a:t>Menyalahkan</a:t>
                      </a:r>
                      <a:r>
                        <a:rPr lang="en-GB" sz="1300" b="1" spc="-10" dirty="0" smtClean="0">
                          <a:latin typeface="+mn-lt"/>
                          <a:cs typeface="Calibri"/>
                        </a:rPr>
                        <a:t>;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635" marR="169545" lvl="1" indent="208279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ini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...(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contoh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case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pembayaran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dgn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menu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transfer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belum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masuk,inters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ini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kan</a:t>
                      </a:r>
                      <a:r>
                        <a:rPr lang="en-GB" sz="1300" spc="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membayar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dari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menu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pembayaran</a:t>
                      </a:r>
                      <a:r>
                        <a:rPr lang="en-GB" sz="1300" spc="-3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sehingga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..)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291465" lvl="1" indent="-82550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bapak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akibatnya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....(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hal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ini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terjadi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ibu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...)</a:t>
                      </a:r>
                      <a:endParaRPr lang="en-GB" sz="1300" dirty="0" smtClean="0">
                        <a:latin typeface="Times New Roman"/>
                        <a:cs typeface="Times New Roman"/>
                      </a:endParaRPr>
                    </a:p>
                    <a:p>
                      <a:pPr marL="635" marR="12382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b="1" spc="-5" dirty="0" err="1" smtClean="0">
                          <a:latin typeface="+mn-lt"/>
                          <a:cs typeface="Calibri"/>
                        </a:rPr>
                        <a:t>Menyudutkan</a:t>
                      </a:r>
                      <a:r>
                        <a:rPr lang="en-GB" sz="13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(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menghindari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berargument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percakapan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yg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menyudutkan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nsbh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6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karena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membuat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nsbh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nyaman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berpotensi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memancing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kemarahan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sehingga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pembicaraan</a:t>
                      </a:r>
                      <a:r>
                        <a:rPr lang="en-GB" sz="1300" spc="-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menjadi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err="1" smtClean="0">
                          <a:latin typeface="+mn-lt"/>
                          <a:cs typeface="Calibri"/>
                        </a:rPr>
                        <a:t>efektif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dan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dirty="0" err="1" smtClean="0">
                          <a:latin typeface="+mn-lt"/>
                          <a:cs typeface="Calibri"/>
                        </a:rPr>
                        <a:t>tidak</a:t>
                      </a:r>
                      <a:r>
                        <a:rPr lang="en-GB" sz="1300" spc="-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fokus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25" dirty="0" err="1" smtClean="0">
                          <a:latin typeface="+mn-lt"/>
                          <a:cs typeface="Calibri"/>
                        </a:rPr>
                        <a:t>ke</a:t>
                      </a:r>
                      <a:r>
                        <a:rPr lang="en-GB" sz="1300" spc="1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5" dirty="0" smtClean="0">
                          <a:latin typeface="+mn-lt"/>
                          <a:cs typeface="Calibri"/>
                        </a:rPr>
                        <a:t>solving </a:t>
                      </a: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problemnya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)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291465" lvl="1" indent="-82550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makanya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291465" lvl="1" indent="-82550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dirty="0" smtClean="0">
                          <a:latin typeface="+mn-lt"/>
                          <a:cs typeface="Calibri"/>
                        </a:rPr>
                        <a:t>lain</a:t>
                      </a:r>
                      <a:r>
                        <a:rPr lang="en-GB" sz="1300" spc="-5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300" spc="-10" dirty="0" smtClean="0">
                          <a:latin typeface="+mn-lt"/>
                          <a:cs typeface="Calibri"/>
                        </a:rPr>
                        <a:t>kali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291465" lvl="1" indent="-82550">
                        <a:lnSpc>
                          <a:spcPct val="100000"/>
                        </a:lnSpc>
                        <a:buChar char="-"/>
                        <a:tabLst>
                          <a:tab pos="292100" algn="l"/>
                        </a:tabLst>
                      </a:pPr>
                      <a:r>
                        <a:rPr lang="en-GB" sz="1300" spc="-10" dirty="0" err="1" smtClean="0">
                          <a:latin typeface="+mn-lt"/>
                          <a:cs typeface="Calibri"/>
                        </a:rPr>
                        <a:t>mestinya</a:t>
                      </a:r>
                      <a:endParaRPr lang="en-GB" sz="1300" dirty="0" smtClean="0">
                        <a:latin typeface="+mn-lt"/>
                        <a:cs typeface="Calibri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33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5904"/>
              </p:ext>
            </p:extLst>
          </p:nvPr>
        </p:nvGraphicFramePr>
        <p:xfrm>
          <a:off x="1" y="1232271"/>
          <a:ext cx="1219199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47550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671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kata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hindari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berdebat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berargumen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0"/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kata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kami/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case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umumnya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complain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disetujui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nsbh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insist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menanyakan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kenapa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alasannya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</a:p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case ;</a:t>
                      </a:r>
                    </a:p>
                    <a:p>
                      <a:pPr lvl="0"/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limit/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ditolak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nsbh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memaksa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alasan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knpa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ditolak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hindari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kalimat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kami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menginformasikan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alasan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disetujui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solusi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infomasi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positif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disampaikan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permohonan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maaf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pengajuan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kali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disetujui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bapak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ibu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mengajukan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kembali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Permintaan2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pilihan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hindari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mengucapkan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mohon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maaf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kami 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diganti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permohonan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maaf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ketidaknyamannya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,kami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memenuhi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permintaan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ibu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bapak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kami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masukan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buat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kami</a:t>
                      </a:r>
                      <a:endParaRPr lang="en-GB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20604"/>
              </p:ext>
            </p:extLst>
          </p:nvPr>
        </p:nvGraphicFramePr>
        <p:xfrm>
          <a:off x="1" y="851160"/>
          <a:ext cx="12191999" cy="546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6043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Tips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7435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nada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300" b="0" spc="27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b="0" spc="27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5560">
                        <a:lnSpc>
                          <a:spcPct val="100000"/>
                        </a:lnSpc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menghargai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meremehkan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ramah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bersemangat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70180">
                        <a:lnSpc>
                          <a:spcPct val="100000"/>
                        </a:lnSpc>
                        <a:tabLst>
                          <a:tab pos="606425" algn="l"/>
                        </a:tabLst>
                      </a:pP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	=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nada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menghargai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meremehkan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26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bersemangat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ramah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menjalankan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98805" algn="l"/>
                        </a:tabLst>
                      </a:pP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</a:t>
                      </a:r>
                      <a:r>
                        <a:rPr lang="en-GB" sz="1300" b="0" spc="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Menunjukkan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sikap</a:t>
                      </a:r>
                      <a:r>
                        <a:rPr lang="en-GB" sz="1300" b="0" spc="28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sopan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menghargai</a:t>
                      </a:r>
                      <a:r>
                        <a:rPr lang="en-GB" sz="13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Customer.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ketus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terkesan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5"/>
                        </a:lnSpc>
                      </a:pP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n-GB" sz="13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terdiri</a:t>
                      </a:r>
                      <a:r>
                        <a:rPr lang="en-GB" sz="13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Unsur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yaitu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1130" indent="-151130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Menghargai</a:t>
                      </a:r>
                      <a:r>
                        <a:rPr lang="en-GB" sz="13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meremehkan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pPr marL="635" marR="235585" indent="208279">
                        <a:lnSpc>
                          <a:spcPct val="100000"/>
                        </a:lnSpc>
                        <a:tabLst>
                          <a:tab pos="3428365" algn="l"/>
                        </a:tabLst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jutek,judes,suara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malas,berbicara</a:t>
                      </a:r>
                      <a:r>
                        <a:rPr lang="en-GB" sz="1300" b="0" spc="-5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Sepenggal2 (</a:t>
                      </a:r>
                      <a:r>
                        <a:rPr lang="en-GB" sz="13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b="0" spc="-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pilihan</a:t>
                      </a:r>
                      <a:r>
                        <a:rPr lang="en-GB" sz="13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 </a:t>
                      </a:r>
                      <a:r>
                        <a:rPr lang="en-GB" sz="13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digunakan</a:t>
                      </a:r>
                      <a:r>
                        <a:rPr lang="en-GB" sz="1300" b="0" spc="-5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GB" sz="1300" b="0" spc="-5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seperti</a:t>
                      </a:r>
                      <a:r>
                        <a:rPr lang="en-GB" sz="1300" b="0" spc="-5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kena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terus,jadi,ya</a:t>
                      </a:r>
                      <a:r>
                        <a:rPr lang="en-GB" sz="1300" b="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memang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begitu</a:t>
                      </a:r>
                      <a:r>
                        <a:rPr lang="en-GB" sz="1300" b="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terkesan</a:t>
                      </a:r>
                      <a:r>
                        <a:rPr lang="en-GB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ketus</a:t>
                      </a:r>
                      <a:r>
                        <a:rPr lang="en-GB" sz="13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</a:t>
                      </a:r>
                      <a:r>
                        <a:rPr lang="en-GB" sz="13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merespon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mendiamkan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nsbh,berbicara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254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seolah</a:t>
                      </a:r>
                      <a:r>
                        <a:rPr lang="en-GB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menyudahi</a:t>
                      </a:r>
                      <a:r>
                        <a:rPr lang="en-GB" sz="13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segera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US" sz="1300" b="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1130" indent="-151130">
                        <a:lnSpc>
                          <a:spcPct val="100000"/>
                        </a:lnSpc>
                        <a:buFont typeface="Calibri"/>
                        <a:buAutoNum type="arabicPeriod" startAt="2"/>
                        <a:tabLst>
                          <a:tab pos="151765" algn="l"/>
                        </a:tabLst>
                      </a:pP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Ramah</a:t>
                      </a:r>
                      <a:r>
                        <a:rPr lang="en-GB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ramah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dirasakan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3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lakukan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sbb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17170" lvl="1" indent="-14668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217170" algn="l"/>
                        </a:tabLst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berbicaralah</a:t>
                      </a:r>
                      <a:r>
                        <a:rPr lang="en-GB" sz="1300" b="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tersenyum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17170" lvl="1" indent="-146685">
                        <a:lnSpc>
                          <a:spcPct val="100000"/>
                        </a:lnSpc>
                        <a:buChar char="•"/>
                        <a:tabLst>
                          <a:tab pos="217170" algn="l"/>
                        </a:tabLst>
                      </a:pP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lakukan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antusias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17170" lvl="1" indent="-146685">
                        <a:lnSpc>
                          <a:spcPct val="100000"/>
                        </a:lnSpc>
                        <a:buChar char="•"/>
                        <a:tabLst>
                          <a:tab pos="217170" algn="l"/>
                        </a:tabLst>
                      </a:pP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mendengarkan</a:t>
                      </a:r>
                      <a:r>
                        <a:rPr lang="en-GB" sz="13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merespon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antusias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1130" indent="-151130">
                        <a:lnSpc>
                          <a:spcPct val="100000"/>
                        </a:lnSpc>
                        <a:buFont typeface="Calibri"/>
                        <a:buAutoNum type="arabicPeriod" startAt="2"/>
                        <a:tabLst>
                          <a:tab pos="151765" algn="l"/>
                        </a:tabLst>
                      </a:pP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Bersemangat</a:t>
                      </a:r>
                      <a:r>
                        <a:rPr lang="en-GB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menggunakan</a:t>
                      </a:r>
                      <a:r>
                        <a:rPr lang="en-GB" sz="13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44475" marR="2813685" lvl="1" indent="-173990">
                        <a:lnSpc>
                          <a:spcPct val="100000"/>
                        </a:lnSpc>
                        <a:buChar char="•"/>
                        <a:tabLst>
                          <a:tab pos="217170" algn="l"/>
                        </a:tabLst>
                      </a:pP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Smiling 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voice,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gunakan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intonasi,atur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</a:t>
                      </a:r>
                      <a:r>
                        <a:rPr lang="en-GB" sz="13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70485" marR="2813685" lvl="1" indent="0">
                        <a:lnSpc>
                          <a:spcPct val="100000"/>
                        </a:lnSpc>
                        <a:buNone/>
                        <a:tabLst>
                          <a:tab pos="217170" algn="l"/>
                        </a:tabLst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335280" lvl="1" indent="139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Gunakan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nada </a:t>
                      </a:r>
                      <a:r>
                        <a:rPr lang="sv-SE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diatas standar berbicara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normal,dan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naikkan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 diakhir setiap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kalimat</a:t>
                      </a:r>
                      <a:r>
                        <a:rPr lang="sv-SE" sz="13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hindari</a:t>
                      </a:r>
                      <a:r>
                        <a:rPr lang="sv-SE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sv-SE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turun</a:t>
                      </a:r>
                      <a:r>
                        <a:rPr lang="sv-SE" sz="13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diakhir</a:t>
                      </a:r>
                      <a:r>
                        <a:rPr lang="sv-SE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sv-SE" sz="13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sv-SE" sz="13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antusias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sv-SE" sz="13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semangat</a:t>
                      </a:r>
                      <a:r>
                        <a:rPr lang="sv-SE" sz="13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dlm</a:t>
                      </a:r>
                      <a:r>
                        <a:rPr lang="sv-SE" sz="13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3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endParaRPr lang="sv-SE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0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4431"/>
              </p:ext>
            </p:extLst>
          </p:nvPr>
        </p:nvGraphicFramePr>
        <p:xfrm>
          <a:off x="1" y="1120100"/>
          <a:ext cx="12191999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709"/>
                <a:gridCol w="4417369"/>
                <a:gridCol w="50479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Tips</a:t>
                      </a:r>
                      <a:endParaRPr lang="en-GB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fi-FI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fi-FI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i-FI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fi-FI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fi-FI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endParaRPr lang="fi-FI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55600">
                        <a:lnSpc>
                          <a:spcPct val="100000"/>
                        </a:lnSpc>
                      </a:pP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jangan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54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bahkan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400" b="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datar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monoton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4325">
                        <a:lnSpc>
                          <a:spcPct val="100000"/>
                        </a:lnSpc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400" b="0" spc="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4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b="0" spc="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konsisten,kehilangan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  <a:tabLst>
                          <a:tab pos="601980" algn="l"/>
                        </a:tabLst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400" b="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Datar</a:t>
                      </a:r>
                      <a:r>
                        <a:rPr lang="en-GB" sz="1400" b="0" spc="-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Monoton</a:t>
                      </a:r>
                      <a:endParaRPr lang="en-GB" sz="1400" b="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335280" indent="139700">
                        <a:lnSpc>
                          <a:spcPct val="100000"/>
                        </a:lnSpc>
                      </a:pP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ts val="1390"/>
                        </a:lnSpc>
                      </a:pP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konsistensi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disiasati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menggunakan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Wave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teknic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yaitu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naikan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196215">
                        <a:lnSpc>
                          <a:spcPct val="100000"/>
                        </a:lnSpc>
                      </a:pP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diawal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diakhir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kalimat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karena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diawal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akhir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menentukan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persepsi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terhadap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layanan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menggunakan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intonasi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datar</a:t>
                      </a:r>
                      <a:r>
                        <a:rPr lang="en-GB" sz="1400" b="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monoton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diciptakan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persepsi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bersahabat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</a:pP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kecepatan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90"/>
                        </a:lnSpc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=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kecepatan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400" b="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93980" algn="just">
                        <a:lnSpc>
                          <a:spcPct val="100000"/>
                        </a:lnSpc>
                      </a:pP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bahkan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451484" algn="just">
                        <a:lnSpc>
                          <a:spcPct val="100000"/>
                        </a:lnSpc>
                      </a:pP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kecepatan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sz="1400" b="0" spc="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  <a:tabLst>
                          <a:tab pos="601980" algn="l"/>
                        </a:tabLst>
                      </a:pPr>
                      <a:endParaRPr lang="en-GB" sz="1400" b="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90"/>
                        </a:lnSpc>
                      </a:pP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Ketika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gunakanlah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kecepatan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nyaman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customer.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Biasanya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kecepatan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digunakan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karakter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menit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b="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menjadi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nyaman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keduanya</a:t>
                      </a:r>
                      <a:r>
                        <a:rPr lang="en-GB" sz="1400" b="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96520">
                        <a:lnSpc>
                          <a:spcPct val="100000"/>
                        </a:lnSpc>
                      </a:pP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meninggalkan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negatif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lambat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menimbulkan</a:t>
                      </a:r>
                      <a:r>
                        <a:rPr lang="en-GB" sz="1400" b="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malas,terlalu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menimbulkan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kesan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</a:t>
                      </a:r>
                      <a:r>
                        <a:rPr lang="en-GB" sz="1400" b="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segera</a:t>
                      </a:r>
                      <a:r>
                        <a:rPr lang="en-GB" sz="1400" b="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menyudahi</a:t>
                      </a:r>
                      <a:r>
                        <a:rPr lang="en-GB" sz="1400" b="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b="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400" b="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merasa</a:t>
                      </a:r>
                      <a:r>
                        <a:rPr lang="en-GB" sz="1400" b="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b="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dihargai</a:t>
                      </a:r>
                      <a:r>
                        <a:rPr lang="en-GB" sz="1400" b="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6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4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78096"/>
              </p:ext>
            </p:extLst>
          </p:nvPr>
        </p:nvGraphicFramePr>
        <p:xfrm>
          <a:off x="1" y="878053"/>
          <a:ext cx="121919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917"/>
                <a:gridCol w="4383741"/>
                <a:gridCol w="53743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Atribut</a:t>
                      </a:r>
                      <a:r>
                        <a:rPr lang="en-US" dirty="0" smtClean="0"/>
                        <a:t> Verbal Skill-Soft Skill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Tips</a:t>
                      </a:r>
                      <a:endParaRPr lang="en-GB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102870" algn="l">
                        <a:lnSpc>
                          <a:spcPts val="1380"/>
                        </a:lnSpc>
                      </a:pPr>
                      <a:r>
                        <a:rPr lang="en-US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US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nl-NL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Volume</a:t>
                      </a:r>
                      <a:r>
                        <a:rPr lang="nl-NL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nl-NL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nl-NL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nl-NL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(tidak</a:t>
                      </a:r>
                      <a:r>
                        <a:rPr lang="nl-NL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telalu</a:t>
                      </a:r>
                      <a:r>
                        <a:rPr lang="nl-NL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nl-NL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nl-NL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pelan)</a:t>
                      </a: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50520">
                        <a:lnSpc>
                          <a:spcPct val="100000"/>
                        </a:lnSpc>
                      </a:pP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300" spc="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GB" sz="13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54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bahkan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05104">
                        <a:lnSpc>
                          <a:spcPct val="100000"/>
                        </a:lnSpc>
                        <a:tabLst>
                          <a:tab pos="601980" algn="l"/>
                        </a:tabLst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volume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</a:pP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0"/>
                        </a:lnSpc>
                      </a:pP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Pastikan</a:t>
                      </a:r>
                      <a:r>
                        <a:rPr lang="en-GB" sz="13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cukup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nyaman</a:t>
                      </a:r>
                      <a:r>
                        <a:rPr lang="en-GB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terlalu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389890">
                        <a:lnSpc>
                          <a:spcPct val="100000"/>
                        </a:lnSpc>
                      </a:pP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keras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pelan,pastikan</a:t>
                      </a:r>
                      <a:r>
                        <a:rPr lang="en-GB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posisi</a:t>
                      </a:r>
                      <a:r>
                        <a:rPr lang="en-GB" sz="13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headset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jarak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yaitu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3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54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mulut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</a:t>
                      </a:r>
                      <a:r>
                        <a:rPr lang="en-GB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3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a,i,u,e,o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</a:t>
                      </a:r>
                      <a:r>
                        <a:rPr lang="en-GB" sz="130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73990">
                        <a:lnSpc>
                          <a:spcPct val="100000"/>
                        </a:lnSpc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300" spc="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3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3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3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bahkan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3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artikulasinya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98805" algn="l"/>
                        </a:tabLst>
                      </a:pP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</a:t>
                      </a:r>
                      <a:r>
                        <a:rPr lang="en-GB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3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  <a:tabLst>
                          <a:tab pos="601980" algn="l"/>
                        </a:tabLst>
                      </a:pPr>
                      <a:endParaRPr lang="en-GB" sz="1300" b="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385"/>
                        </a:lnSpc>
                      </a:pP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dipengaruhi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lang="en-GB" sz="13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635" marR="437515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Percaya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;</a:t>
                      </a:r>
                      <a:r>
                        <a:rPr lang="en-GB" sz="13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gugup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GB" sz="1300" spc="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mempengaruhi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kualitas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keluar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54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bergetar,atau</a:t>
                      </a:r>
                      <a:r>
                        <a:rPr lang="en-GB" sz="13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menjadi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cepat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635" marR="288925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Passion/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antusias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pastikan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semangat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melayani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terjadi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antusias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malas,bergumam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artikulasi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1765" indent="-151130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Posisi</a:t>
                      </a:r>
                      <a:r>
                        <a:rPr lang="en-GB" sz="1300" spc="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duduk</a:t>
                      </a:r>
                      <a:r>
                        <a:rPr lang="en-GB" sz="13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300" spc="-3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Tegak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Rilexs</a:t>
                      </a:r>
                      <a:r>
                        <a:rPr lang="en-GB" sz="1300" spc="4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bersandar</a:t>
                      </a:r>
                      <a:r>
                        <a:rPr lang="en-GB" sz="13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ataupun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Condong</a:t>
                      </a:r>
                      <a:r>
                        <a:rPr lang="en-GB" sz="13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kedepan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185420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Cobalah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bernafas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teratur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mengurangi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rasa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Gugup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dihasilkan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nafas</a:t>
                      </a:r>
                      <a:r>
                        <a:rPr lang="en-GB" sz="13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GB" sz="13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terartur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153670">
                        <a:lnSpc>
                          <a:spcPct val="100000"/>
                        </a:lnSpc>
                        <a:buAutoNum type="arabicPeriod"/>
                        <a:tabLst>
                          <a:tab pos="151765" algn="l"/>
                        </a:tabLst>
                      </a:pP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Berbicara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mulut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terbuka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Senyum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suara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dihasilkan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terdengar</a:t>
                      </a:r>
                      <a:r>
                        <a:rPr lang="en-GB" sz="13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3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spc="-26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A,i,u,e,o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9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3"/>
          <p:cNvSpPr txBox="1"/>
          <p:nvPr/>
        </p:nvSpPr>
        <p:spPr>
          <a:xfrm>
            <a:off x="5419164" y="107374"/>
            <a:ext cx="12970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11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4685"/>
              </p:ext>
            </p:extLst>
          </p:nvPr>
        </p:nvGraphicFramePr>
        <p:xfrm>
          <a:off x="213790" y="1593849"/>
          <a:ext cx="11617959" cy="2585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2490"/>
                <a:gridCol w="4015104"/>
                <a:gridCol w="5460365"/>
              </a:tblGrid>
              <a:tr h="61541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Atribut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Verbal Skill-Soft Skill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Tips</a:t>
                      </a: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945874"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85"/>
                        </a:lnSpc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pelafalan</a:t>
                      </a:r>
                      <a:r>
                        <a:rPr sz="14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</a:pP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85"/>
                        </a:lnSpc>
                      </a:pPr>
                      <a:r>
                        <a:rPr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 Memiliki</a:t>
                      </a:r>
                      <a:r>
                        <a:rPr sz="1400" spc="2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pelafalan</a:t>
                      </a:r>
                      <a:r>
                        <a:rPr sz="14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baik, selama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07645">
                        <a:lnSpc>
                          <a:spcPct val="100000"/>
                        </a:lnSpc>
                        <a:tabLst>
                          <a:tab pos="606425" algn="l"/>
                        </a:tabLst>
                      </a:pP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jangan sampai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bahkan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cenderung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sz="14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sz="1400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sz="1400" spc="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melafalkan</a:t>
                      </a:r>
                      <a:r>
                        <a:rPr sz="1400" spc="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spc="-1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07645">
                        <a:lnSpc>
                          <a:spcPct val="100000"/>
                        </a:lnSpc>
                        <a:tabLst>
                          <a:tab pos="606425" algn="l"/>
                        </a:tabLst>
                      </a:pPr>
                      <a:r>
                        <a:rPr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menjaga </a:t>
                      </a:r>
                      <a:r>
                        <a:rPr sz="1400" spc="-2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pelafalan</a:t>
                      </a:r>
                      <a:r>
                        <a:rPr sz="14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baik,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390"/>
                        </a:lnSpc>
                        <a:tabLst>
                          <a:tab pos="60198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</a:t>
                      </a:r>
                      <a:r>
                        <a:rPr sz="1400" spc="2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melafalkan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385"/>
                        </a:lnSpc>
                      </a:pPr>
                      <a:endParaRPr lang="en-US" sz="1400" spc="-1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">
                        <a:lnSpc>
                          <a:spcPts val="1385"/>
                        </a:lnSpc>
                      </a:pPr>
                      <a:r>
                        <a:rPr sz="14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Pelafalan</a:t>
                      </a:r>
                      <a:r>
                        <a:rPr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dipengaruhi</a:t>
                      </a:r>
                      <a:r>
                        <a:rPr sz="14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pengetahuan</a:t>
                      </a:r>
                      <a:r>
                        <a:rPr sz="14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pengalaman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635" marR="6223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memperhatikan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melatih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menyebutkan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kata2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berpotensi terjadi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keliruan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akan sangat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berguna untuk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menghindari terjadi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penyebutan/pelafalan </a:t>
                      </a:r>
                      <a:r>
                        <a:rPr sz="1400" spc="-2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;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sering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digunakan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Since,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penyebutan</a:t>
                      </a:r>
                      <a:r>
                        <a:rPr sz="1400" spc="2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selama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percakapan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jangan sampai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kehilangan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beberapa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sz="14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bahkan cenderung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tidak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 dalam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melafalkan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5"/>
          <p:cNvSpPr txBox="1">
            <a:spLocks/>
          </p:cNvSpPr>
          <p:nvPr/>
        </p:nvSpPr>
        <p:spPr>
          <a:xfrm>
            <a:off x="3824339" y="99104"/>
            <a:ext cx="4542490" cy="936154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Profil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 Trainer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667" y="3004310"/>
            <a:ext cx="301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Rudyanto</a:t>
            </a: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HP </a:t>
            </a:r>
            <a:r>
              <a:rPr lang="en-US" sz="14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Manullang,Ph.D</a:t>
            </a:r>
            <a:endParaRPr lang="en-US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5"/>
          <p:cNvSpPr txBox="1"/>
          <p:nvPr/>
        </p:nvSpPr>
        <p:spPr>
          <a:xfrm>
            <a:off x="3083634" y="973057"/>
            <a:ext cx="9159240" cy="6841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87" algn="ctr">
              <a:spcBef>
                <a:spcPts val="95"/>
              </a:spcBef>
            </a:pPr>
            <a:endParaRPr lang="id-ID" sz="1400" spc="-5" dirty="0">
              <a:solidFill>
                <a:srgbClr val="FFFFFF"/>
              </a:solidFill>
            </a:endParaRPr>
          </a:p>
          <a:p>
            <a:pPr marL="12687">
              <a:spcBef>
                <a:spcPts val="95"/>
              </a:spcBef>
            </a:pPr>
            <a:r>
              <a:rPr lang="id-ID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on Customer Service Professional, Customer Service Architecture, &amp;</a:t>
            </a:r>
          </a:p>
          <a:p>
            <a:pPr marL="12687">
              <a:spcBef>
                <a:spcPts val="95"/>
              </a:spcBef>
            </a:pPr>
            <a:r>
              <a:rPr lang="id-ID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id-ID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endParaRPr lang="id-ID" sz="1400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8"/>
          <p:cNvSpPr txBox="1"/>
          <p:nvPr/>
        </p:nvSpPr>
        <p:spPr>
          <a:xfrm>
            <a:off x="3065705" y="1727942"/>
            <a:ext cx="683133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sz="14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Founder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Jakarta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sz="140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sz="14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sz="14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sz="140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Lecturer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London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sz="14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endParaRPr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2006-2010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sz="14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</a:t>
            </a:r>
            <a:r>
              <a:rPr sz="140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Trainer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sz="1400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Smart-Telecom</a:t>
            </a:r>
            <a:endParaRPr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2000-2005</a:t>
            </a:r>
            <a:r>
              <a:rPr sz="14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Industrial</a:t>
            </a:r>
            <a:r>
              <a:rPr sz="140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sz="140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</a:t>
            </a:r>
            <a:r>
              <a:rPr sz="1400" spc="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sz="14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sz="14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endParaRPr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1996-2000</a:t>
            </a:r>
            <a:r>
              <a:rPr sz="14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sz="14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sz="14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sz="140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Boxes</a:t>
            </a:r>
            <a:endParaRPr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40009" y="318014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687">
              <a:spcBef>
                <a:spcPts val="95"/>
              </a:spcBef>
            </a:pPr>
            <a:r>
              <a:rPr lang="id-ID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</a:t>
            </a:r>
            <a:r>
              <a:rPr lang="id-ID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Call Centre</a:t>
            </a: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Handling Customer Complaint</a:t>
            </a:r>
            <a:r>
              <a:rPr lang="id-ID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Exceptional Service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40009" y="3775925"/>
            <a:ext cx="8933744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–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:Associate Trainer of Jakarta International Customer Service Institute (JICSI)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–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:Founder and Owner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Archery Owner 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Nprmanoz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Traditional Archery Store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National Trainer of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Horsaback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Archery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– 2018 :Head of Call Center Dept. Bank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Maypada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Tbk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to Lead and Managers the overall operations 7 Support in Call Center Which        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consists  of </a:t>
            </a: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uality Assurance, Knowledge Management, operation performance &amp; 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Data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Analytics,System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Technology development &amp; People development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– 2016 :Quality Assurance Manager PT. BANK UOB INDONESIA,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Tbk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– 2014 :Call Center Manager PT BANK UOB INDONESIA,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Tbk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687">
              <a:spcBef>
                <a:spcPts val="95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 – 2012 :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Halo BCA Contact Center Trainer and Creator Service Culture; Five Star Service; Ice Burning ‘Internal Auditor Halo BCA PT. Bank Central Asia </a:t>
            </a:r>
            <a:r>
              <a:rPr lang="en-US" sz="14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Tbk</a:t>
            </a:r>
            <a:r>
              <a:rPr lang="en-US" sz="14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id-ID" sz="1400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" t="2609" r="3026" b="3651"/>
          <a:stretch/>
        </p:blipFill>
        <p:spPr bwMode="auto">
          <a:xfrm>
            <a:off x="524313" y="1035258"/>
            <a:ext cx="1845792" cy="1913442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4" y="3379409"/>
            <a:ext cx="1944057" cy="19234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-77445" y="5497549"/>
            <a:ext cx="301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Normandi</a:t>
            </a: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Yusuf</a:t>
            </a:r>
            <a:endParaRPr lang="en-GB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144819"/>
            <a:ext cx="849428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3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5"/>
          <p:cNvSpPr txBox="1">
            <a:spLocks/>
          </p:cNvSpPr>
          <p:nvPr/>
        </p:nvSpPr>
        <p:spPr>
          <a:xfrm>
            <a:off x="3259563" y="0"/>
            <a:ext cx="6072696" cy="936154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Training Catalog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144819"/>
            <a:ext cx="849428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872" y="1178427"/>
            <a:ext cx="5703164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Certified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Service Professional (CCSP) for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Staff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Service Professional for Supervisor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Service Professional for Manager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Experience Professional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Service for Contact Centre Agent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it-IT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Social Media &amp; Customer Service Professional </a:t>
            </a:r>
            <a:endParaRPr lang="it-IT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Telesales for Customer Service Professional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Training Customer Satisfaction Survey Professional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Servant Leadership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 Days Developing Leadership Skills for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Manager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Customer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Service Quality Assurance for Contact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Centre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Public Speaking for Customer Service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Presentation Skill for Customer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Service</a:t>
            </a:r>
          </a:p>
          <a:p>
            <a:pPr marL="342900" indent="-342900">
              <a:buAutoNum type="arabicPeriod"/>
            </a:pPr>
            <a:r>
              <a:rPr lang="en-GB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Paket</a:t>
            </a: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A : Customer Service Frontline Retailer </a:t>
            </a:r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Store</a:t>
            </a: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Paket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B: Customer Service Passionate For Retailer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Store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16.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Paket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C: Customer Service For Retail Forecasting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17. Customer Service for Hospital &amp; Health Care Industry</a:t>
            </a:r>
          </a:p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18. Customer Experience </a:t>
            </a:r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Management</a:t>
            </a:r>
            <a:endParaRPr lang="en-GB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7167" y="1178427"/>
            <a:ext cx="5859233" cy="4801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19. Customer Service For </a:t>
            </a:r>
            <a:r>
              <a:rPr lang="en-GB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Aparatur</a:t>
            </a: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Sipil</a:t>
            </a:r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Negara </a:t>
            </a:r>
          </a:p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20. Customer Centricity Organization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21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Customer Service &amp; Customer Relationship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Management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22. Customer Service Call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Centre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23. Customer Service Live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Chat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24. Customer Service for Internal Organization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25. Customer Service Professional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Pengelola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Toko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26. Crisis Management in Public </a:t>
            </a:r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Relations</a:t>
            </a:r>
          </a:p>
          <a:p>
            <a:r>
              <a:rPr lang="it-IT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27. Social Media Corporate </a:t>
            </a:r>
            <a:r>
              <a:rPr lang="it-IT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Branding</a:t>
            </a:r>
          </a:p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28. Social Media Specialist </a:t>
            </a:r>
            <a:endParaRPr lang="en-GB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29. Leadership Training for Team Leader &amp;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Supervisor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30. Certified Contact Center Manager (CCCM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31.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Certiied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Marketing Research Professional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32. Social Media Combo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33. Growth mindset Learning &amp; Growth for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eams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34. Coaching Customer Service Skills Training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35. Coaching Skills for Manager &amp; Supervisor Training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2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19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59036" y="1830093"/>
            <a:ext cx="6184964" cy="817638"/>
          </a:xfrm>
          <a:prstGeom prst="rect">
            <a:avLst/>
          </a:prstGeom>
        </p:spPr>
      </p:pic>
      <p:sp>
        <p:nvSpPr>
          <p:cNvPr id="10" name="object 2"/>
          <p:cNvSpPr/>
          <p:nvPr/>
        </p:nvSpPr>
        <p:spPr>
          <a:xfrm>
            <a:off x="311721" y="1388745"/>
            <a:ext cx="11576685" cy="129539"/>
          </a:xfrm>
          <a:custGeom>
            <a:avLst/>
            <a:gdLst/>
            <a:ahLst/>
            <a:cxnLst/>
            <a:rect l="l" t="t" r="r" b="b"/>
            <a:pathLst>
              <a:path w="11576685" h="129540">
                <a:moveTo>
                  <a:pt x="11576304" y="0"/>
                </a:moveTo>
                <a:lnTo>
                  <a:pt x="0" y="0"/>
                </a:lnTo>
                <a:lnTo>
                  <a:pt x="0" y="129539"/>
                </a:lnTo>
                <a:lnTo>
                  <a:pt x="11576304" y="129539"/>
                </a:lnTo>
                <a:lnTo>
                  <a:pt x="115763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047650" y="2074495"/>
            <a:ext cx="6007735" cy="381515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400" b="1" spc="-15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GB" sz="2400" b="1" spc="15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spc="-5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spc="-15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GB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spc="-2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Pengukuran</a:t>
            </a:r>
            <a:r>
              <a:rPr lang="en-GB" sz="2400" b="1" spc="25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spc="-2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endParaRPr lang="en-GB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543305" y="3042751"/>
            <a:ext cx="3459479" cy="486409"/>
          </a:xfrm>
          <a:custGeom>
            <a:avLst/>
            <a:gdLst/>
            <a:ahLst/>
            <a:cxnLst/>
            <a:rect l="l" t="t" r="r" b="b"/>
            <a:pathLst>
              <a:path w="3459479" h="486410">
                <a:moveTo>
                  <a:pt x="3459479" y="0"/>
                </a:moveTo>
                <a:lnTo>
                  <a:pt x="0" y="0"/>
                </a:lnTo>
                <a:lnTo>
                  <a:pt x="0" y="486155"/>
                </a:lnTo>
                <a:lnTo>
                  <a:pt x="3459479" y="486155"/>
                </a:lnTo>
                <a:lnTo>
                  <a:pt x="3459479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5"/>
          <p:cNvSpPr txBox="1"/>
          <p:nvPr/>
        </p:nvSpPr>
        <p:spPr>
          <a:xfrm>
            <a:off x="880973" y="3120093"/>
            <a:ext cx="2780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Greeting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6"/>
          <p:cNvSpPr/>
          <p:nvPr/>
        </p:nvSpPr>
        <p:spPr>
          <a:xfrm>
            <a:off x="4365497" y="3042751"/>
            <a:ext cx="3458210" cy="486409"/>
          </a:xfrm>
          <a:custGeom>
            <a:avLst/>
            <a:gdLst/>
            <a:ahLst/>
            <a:cxnLst/>
            <a:rect l="l" t="t" r="r" b="b"/>
            <a:pathLst>
              <a:path w="3458209" h="486410">
                <a:moveTo>
                  <a:pt x="3457955" y="0"/>
                </a:moveTo>
                <a:lnTo>
                  <a:pt x="0" y="0"/>
                </a:lnTo>
                <a:lnTo>
                  <a:pt x="0" y="486155"/>
                </a:lnTo>
                <a:lnTo>
                  <a:pt x="3457955" y="486155"/>
                </a:lnTo>
                <a:lnTo>
                  <a:pt x="345795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5648071" y="3120093"/>
            <a:ext cx="890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8"/>
          <p:cNvSpPr/>
          <p:nvPr/>
        </p:nvSpPr>
        <p:spPr>
          <a:xfrm>
            <a:off x="8021573" y="3042751"/>
            <a:ext cx="3459479" cy="486409"/>
          </a:xfrm>
          <a:custGeom>
            <a:avLst/>
            <a:gdLst/>
            <a:ahLst/>
            <a:cxnLst/>
            <a:rect l="l" t="t" r="r" b="b"/>
            <a:pathLst>
              <a:path w="3459479" h="486410">
                <a:moveTo>
                  <a:pt x="3459479" y="0"/>
                </a:moveTo>
                <a:lnTo>
                  <a:pt x="0" y="0"/>
                </a:lnTo>
                <a:lnTo>
                  <a:pt x="0" y="486155"/>
                </a:lnTo>
                <a:lnTo>
                  <a:pt x="3459479" y="486155"/>
                </a:lnTo>
                <a:lnTo>
                  <a:pt x="3459479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9"/>
          <p:cNvSpPr txBox="1"/>
          <p:nvPr/>
        </p:nvSpPr>
        <p:spPr>
          <a:xfrm>
            <a:off x="9344914" y="3120093"/>
            <a:ext cx="812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Soft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10"/>
          <p:cNvSpPr txBox="1"/>
          <p:nvPr/>
        </p:nvSpPr>
        <p:spPr>
          <a:xfrm>
            <a:off x="2004822" y="3589866"/>
            <a:ext cx="424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Calibri"/>
                <a:cs typeface="Calibri"/>
              </a:rPr>
              <a:t>20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7" name="object 11"/>
          <p:cNvSpPr txBox="1"/>
          <p:nvPr/>
        </p:nvSpPr>
        <p:spPr>
          <a:xfrm>
            <a:off x="5821171" y="3556923"/>
            <a:ext cx="4241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Calibri"/>
                <a:cs typeface="Calibri"/>
              </a:rPr>
              <a:t>50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8" name="object 12"/>
          <p:cNvSpPr txBox="1"/>
          <p:nvPr/>
        </p:nvSpPr>
        <p:spPr>
          <a:xfrm>
            <a:off x="9475469" y="3591645"/>
            <a:ext cx="424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Calibri"/>
                <a:cs typeface="Calibri"/>
              </a:rPr>
              <a:t>30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%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29" name="object 13"/>
          <p:cNvGrpSpPr/>
          <p:nvPr/>
        </p:nvGrpSpPr>
        <p:grpSpPr>
          <a:xfrm>
            <a:off x="545337" y="3371173"/>
            <a:ext cx="3199130" cy="1673225"/>
            <a:chOff x="545337" y="2308860"/>
            <a:chExt cx="3199130" cy="1673225"/>
          </a:xfrm>
        </p:grpSpPr>
        <p:sp>
          <p:nvSpPr>
            <p:cNvPr id="30" name="object 14"/>
            <p:cNvSpPr/>
            <p:nvPr/>
          </p:nvSpPr>
          <p:spPr>
            <a:xfrm>
              <a:off x="545337" y="2308860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19" h="859155">
                  <a:moveTo>
                    <a:pt x="197942" y="782701"/>
                  </a:moveTo>
                  <a:lnTo>
                    <a:pt x="197942" y="858901"/>
                  </a:lnTo>
                  <a:lnTo>
                    <a:pt x="261442" y="827151"/>
                  </a:lnTo>
                  <a:lnTo>
                    <a:pt x="210642" y="827151"/>
                  </a:lnTo>
                  <a:lnTo>
                    <a:pt x="210642" y="814451"/>
                  </a:lnTo>
                  <a:lnTo>
                    <a:pt x="261442" y="814451"/>
                  </a:lnTo>
                  <a:lnTo>
                    <a:pt x="197942" y="782701"/>
                  </a:lnTo>
                  <a:close/>
                </a:path>
                <a:path w="274319" h="859155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42" y="827151"/>
                  </a:lnTo>
                  <a:lnTo>
                    <a:pt x="197942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19" h="859155">
                  <a:moveTo>
                    <a:pt x="261442" y="814451"/>
                  </a:moveTo>
                  <a:lnTo>
                    <a:pt x="210642" y="814451"/>
                  </a:lnTo>
                  <a:lnTo>
                    <a:pt x="210642" y="827151"/>
                  </a:lnTo>
                  <a:lnTo>
                    <a:pt x="261442" y="827151"/>
                  </a:lnTo>
                  <a:lnTo>
                    <a:pt x="274142" y="820801"/>
                  </a:lnTo>
                  <a:lnTo>
                    <a:pt x="261442" y="814451"/>
                  </a:lnTo>
                  <a:close/>
                </a:path>
                <a:path w="274319" h="859155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19" h="859155">
                  <a:moveTo>
                    <a:pt x="197942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42" y="820801"/>
                  </a:lnTo>
                  <a:lnTo>
                    <a:pt x="197942" y="814451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5"/>
            <p:cNvSpPr/>
            <p:nvPr/>
          </p:nvSpPr>
          <p:spPr>
            <a:xfrm>
              <a:off x="811529" y="3339846"/>
              <a:ext cx="2923540" cy="407034"/>
            </a:xfrm>
            <a:custGeom>
              <a:avLst/>
              <a:gdLst/>
              <a:ahLst/>
              <a:cxnLst/>
              <a:rect l="l" t="t" r="r" b="b"/>
              <a:pathLst>
                <a:path w="2923540" h="407035">
                  <a:moveTo>
                    <a:pt x="0" y="406907"/>
                  </a:moveTo>
                  <a:lnTo>
                    <a:pt x="2923032" y="406907"/>
                  </a:lnTo>
                  <a:lnTo>
                    <a:pt x="2923032" y="0"/>
                  </a:lnTo>
                  <a:lnTo>
                    <a:pt x="0" y="0"/>
                  </a:lnTo>
                  <a:lnTo>
                    <a:pt x="0" y="406907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6"/>
            <p:cNvSpPr/>
            <p:nvPr/>
          </p:nvSpPr>
          <p:spPr>
            <a:xfrm>
              <a:off x="545337" y="2694432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19" h="859154">
                  <a:moveTo>
                    <a:pt x="197942" y="782701"/>
                  </a:moveTo>
                  <a:lnTo>
                    <a:pt x="197942" y="858901"/>
                  </a:lnTo>
                  <a:lnTo>
                    <a:pt x="261442" y="827151"/>
                  </a:lnTo>
                  <a:lnTo>
                    <a:pt x="210642" y="827151"/>
                  </a:lnTo>
                  <a:lnTo>
                    <a:pt x="210642" y="814451"/>
                  </a:lnTo>
                  <a:lnTo>
                    <a:pt x="261442" y="814451"/>
                  </a:lnTo>
                  <a:lnTo>
                    <a:pt x="197942" y="782701"/>
                  </a:lnTo>
                  <a:close/>
                </a:path>
                <a:path w="274319" h="859154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42" y="827151"/>
                  </a:lnTo>
                  <a:lnTo>
                    <a:pt x="197942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19" h="859154">
                  <a:moveTo>
                    <a:pt x="261442" y="814451"/>
                  </a:moveTo>
                  <a:lnTo>
                    <a:pt x="210642" y="814451"/>
                  </a:lnTo>
                  <a:lnTo>
                    <a:pt x="210642" y="827151"/>
                  </a:lnTo>
                  <a:lnTo>
                    <a:pt x="261442" y="827151"/>
                  </a:lnTo>
                  <a:lnTo>
                    <a:pt x="274142" y="820801"/>
                  </a:lnTo>
                  <a:lnTo>
                    <a:pt x="261442" y="814451"/>
                  </a:lnTo>
                  <a:close/>
                </a:path>
                <a:path w="274319" h="859154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19" h="859154">
                  <a:moveTo>
                    <a:pt x="197942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42" y="820801"/>
                  </a:lnTo>
                  <a:lnTo>
                    <a:pt x="197942" y="814451"/>
                  </a:lnTo>
                  <a:close/>
                </a:path>
              </a:pathLst>
            </a:custGeom>
            <a:solidFill>
              <a:srgbClr val="FF9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7"/>
            <p:cNvSpPr/>
            <p:nvPr/>
          </p:nvSpPr>
          <p:spPr>
            <a:xfrm>
              <a:off x="551433" y="3122676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19" h="859154">
                  <a:moveTo>
                    <a:pt x="197942" y="782701"/>
                  </a:moveTo>
                  <a:lnTo>
                    <a:pt x="197942" y="858901"/>
                  </a:lnTo>
                  <a:lnTo>
                    <a:pt x="261442" y="827151"/>
                  </a:lnTo>
                  <a:lnTo>
                    <a:pt x="210642" y="827151"/>
                  </a:lnTo>
                  <a:lnTo>
                    <a:pt x="210642" y="814451"/>
                  </a:lnTo>
                  <a:lnTo>
                    <a:pt x="261442" y="814451"/>
                  </a:lnTo>
                  <a:lnTo>
                    <a:pt x="197942" y="782701"/>
                  </a:lnTo>
                  <a:close/>
                </a:path>
                <a:path w="274319" h="859154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42" y="827151"/>
                  </a:lnTo>
                  <a:lnTo>
                    <a:pt x="197942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19" h="859154">
                  <a:moveTo>
                    <a:pt x="261442" y="814451"/>
                  </a:moveTo>
                  <a:lnTo>
                    <a:pt x="210642" y="814451"/>
                  </a:lnTo>
                  <a:lnTo>
                    <a:pt x="210642" y="827151"/>
                  </a:lnTo>
                  <a:lnTo>
                    <a:pt x="261442" y="827151"/>
                  </a:lnTo>
                  <a:lnTo>
                    <a:pt x="274142" y="820801"/>
                  </a:lnTo>
                  <a:lnTo>
                    <a:pt x="261442" y="814451"/>
                  </a:lnTo>
                  <a:close/>
                </a:path>
                <a:path w="274319" h="859154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19" h="859154">
                  <a:moveTo>
                    <a:pt x="197942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42" y="820801"/>
                  </a:lnTo>
                  <a:lnTo>
                    <a:pt x="197942" y="814451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18"/>
          <p:cNvSpPr/>
          <p:nvPr/>
        </p:nvSpPr>
        <p:spPr>
          <a:xfrm>
            <a:off x="799337" y="4822783"/>
            <a:ext cx="2935605" cy="407034"/>
          </a:xfrm>
          <a:custGeom>
            <a:avLst/>
            <a:gdLst/>
            <a:ahLst/>
            <a:cxnLst/>
            <a:rect l="l" t="t" r="r" b="b"/>
            <a:pathLst>
              <a:path w="2935604" h="407035">
                <a:moveTo>
                  <a:pt x="0" y="406907"/>
                </a:moveTo>
                <a:lnTo>
                  <a:pt x="2935224" y="406907"/>
                </a:lnTo>
                <a:lnTo>
                  <a:pt x="2935224" y="0"/>
                </a:lnTo>
                <a:lnTo>
                  <a:pt x="0" y="0"/>
                </a:lnTo>
                <a:lnTo>
                  <a:pt x="0" y="40690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11531"/>
              </p:ext>
            </p:extLst>
          </p:nvPr>
        </p:nvGraphicFramePr>
        <p:xfrm>
          <a:off x="799337" y="4007951"/>
          <a:ext cx="3450589" cy="1207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4335"/>
                <a:gridCol w="516254"/>
              </a:tblGrid>
              <a:tr h="387858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salam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pembuka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3025" marB="0">
                    <a:solidFill>
                      <a:srgbClr val="EC7C3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80%</a:t>
                      </a:r>
                    </a:p>
                  </a:txBody>
                  <a:tcPr marL="0" marR="0" marT="0" marB="0"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0462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salam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penutup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5090" marB="0">
                    <a:lnR w="12700">
                      <a:solidFill>
                        <a:srgbClr val="EC7C30"/>
                      </a:solidFill>
                      <a:prstDash val="solid"/>
                    </a:lnR>
                    <a:solidFill>
                      <a:srgbClr val="A4A4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people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0965" marB="0"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20%</a:t>
                      </a:r>
                    </a:p>
                  </a:txBody>
                  <a:tcPr marL="0" marR="0" marT="114935" marB="0"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6" name="object 20"/>
          <p:cNvSpPr txBox="1"/>
          <p:nvPr/>
        </p:nvSpPr>
        <p:spPr>
          <a:xfrm>
            <a:off x="4638294" y="4011252"/>
            <a:ext cx="2649220" cy="395605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806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3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Atribut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Produk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7" name="object 21"/>
          <p:cNvGrpSpPr/>
          <p:nvPr/>
        </p:nvGrpSpPr>
        <p:grpSpPr>
          <a:xfrm>
            <a:off x="4628769" y="4397205"/>
            <a:ext cx="2942590" cy="426084"/>
            <a:chOff x="4628769" y="3334892"/>
            <a:chExt cx="2942590" cy="426084"/>
          </a:xfrm>
        </p:grpSpPr>
        <p:sp>
          <p:nvSpPr>
            <p:cNvPr id="38" name="object 22"/>
            <p:cNvSpPr/>
            <p:nvPr/>
          </p:nvSpPr>
          <p:spPr>
            <a:xfrm>
              <a:off x="4638294" y="3344417"/>
              <a:ext cx="2923540" cy="407034"/>
            </a:xfrm>
            <a:custGeom>
              <a:avLst/>
              <a:gdLst/>
              <a:ahLst/>
              <a:cxnLst/>
              <a:rect l="l" t="t" r="r" b="b"/>
              <a:pathLst>
                <a:path w="2923540" h="407035">
                  <a:moveTo>
                    <a:pt x="2923032" y="0"/>
                  </a:moveTo>
                  <a:lnTo>
                    <a:pt x="0" y="0"/>
                  </a:lnTo>
                  <a:lnTo>
                    <a:pt x="0" y="395478"/>
                  </a:lnTo>
                  <a:lnTo>
                    <a:pt x="0" y="406908"/>
                  </a:lnTo>
                  <a:lnTo>
                    <a:pt x="2923032" y="406908"/>
                  </a:lnTo>
                  <a:lnTo>
                    <a:pt x="2923032" y="395478"/>
                  </a:lnTo>
                  <a:lnTo>
                    <a:pt x="2923032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3"/>
            <p:cNvSpPr/>
            <p:nvPr/>
          </p:nvSpPr>
          <p:spPr>
            <a:xfrm>
              <a:off x="4638294" y="3344417"/>
              <a:ext cx="2923540" cy="407034"/>
            </a:xfrm>
            <a:custGeom>
              <a:avLst/>
              <a:gdLst/>
              <a:ahLst/>
              <a:cxnLst/>
              <a:rect l="l" t="t" r="r" b="b"/>
              <a:pathLst>
                <a:path w="2923540" h="407035">
                  <a:moveTo>
                    <a:pt x="0" y="406908"/>
                  </a:moveTo>
                  <a:lnTo>
                    <a:pt x="2923031" y="406908"/>
                  </a:lnTo>
                  <a:lnTo>
                    <a:pt x="2923031" y="0"/>
                  </a:lnTo>
                  <a:lnTo>
                    <a:pt x="0" y="0"/>
                  </a:lnTo>
                  <a:lnTo>
                    <a:pt x="0" y="40690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24"/>
          <p:cNvSpPr txBox="1"/>
          <p:nvPr/>
        </p:nvSpPr>
        <p:spPr>
          <a:xfrm>
            <a:off x="4717160" y="4478613"/>
            <a:ext cx="11753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Atribut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Solution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1" name="object 25"/>
          <p:cNvGrpSpPr/>
          <p:nvPr/>
        </p:nvGrpSpPr>
        <p:grpSpPr>
          <a:xfrm>
            <a:off x="4372102" y="3375745"/>
            <a:ext cx="3454400" cy="1433195"/>
            <a:chOff x="4372102" y="2313432"/>
            <a:chExt cx="3454400" cy="1433195"/>
          </a:xfrm>
        </p:grpSpPr>
        <p:sp>
          <p:nvSpPr>
            <p:cNvPr id="42" name="object 26"/>
            <p:cNvSpPr/>
            <p:nvPr/>
          </p:nvSpPr>
          <p:spPr>
            <a:xfrm>
              <a:off x="4372102" y="2313432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20" h="859155">
                  <a:moveTo>
                    <a:pt x="197993" y="782701"/>
                  </a:moveTo>
                  <a:lnTo>
                    <a:pt x="197993" y="858901"/>
                  </a:lnTo>
                  <a:lnTo>
                    <a:pt x="261493" y="827151"/>
                  </a:lnTo>
                  <a:lnTo>
                    <a:pt x="210693" y="827151"/>
                  </a:lnTo>
                  <a:lnTo>
                    <a:pt x="210693" y="814451"/>
                  </a:lnTo>
                  <a:lnTo>
                    <a:pt x="261493" y="814451"/>
                  </a:lnTo>
                  <a:lnTo>
                    <a:pt x="197993" y="782701"/>
                  </a:lnTo>
                  <a:close/>
                </a:path>
                <a:path w="274320" h="859155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93" y="827151"/>
                  </a:lnTo>
                  <a:lnTo>
                    <a:pt x="197993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20" h="859155">
                  <a:moveTo>
                    <a:pt x="261493" y="814451"/>
                  </a:moveTo>
                  <a:lnTo>
                    <a:pt x="210693" y="814451"/>
                  </a:lnTo>
                  <a:lnTo>
                    <a:pt x="210693" y="827151"/>
                  </a:lnTo>
                  <a:lnTo>
                    <a:pt x="261493" y="827151"/>
                  </a:lnTo>
                  <a:lnTo>
                    <a:pt x="274193" y="820801"/>
                  </a:lnTo>
                  <a:lnTo>
                    <a:pt x="261493" y="814451"/>
                  </a:lnTo>
                  <a:close/>
                </a:path>
                <a:path w="274320" h="859155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20" h="859155">
                  <a:moveTo>
                    <a:pt x="197993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93" y="820801"/>
                  </a:lnTo>
                  <a:lnTo>
                    <a:pt x="197993" y="814451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7"/>
            <p:cNvSpPr/>
            <p:nvPr/>
          </p:nvSpPr>
          <p:spPr>
            <a:xfrm>
              <a:off x="4372102" y="2697480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20" h="859154">
                  <a:moveTo>
                    <a:pt x="197993" y="782701"/>
                  </a:moveTo>
                  <a:lnTo>
                    <a:pt x="197993" y="858901"/>
                  </a:lnTo>
                  <a:lnTo>
                    <a:pt x="261493" y="827151"/>
                  </a:lnTo>
                  <a:lnTo>
                    <a:pt x="210693" y="827151"/>
                  </a:lnTo>
                  <a:lnTo>
                    <a:pt x="210693" y="814451"/>
                  </a:lnTo>
                  <a:lnTo>
                    <a:pt x="261493" y="814451"/>
                  </a:lnTo>
                  <a:lnTo>
                    <a:pt x="197993" y="782701"/>
                  </a:lnTo>
                  <a:close/>
                </a:path>
                <a:path w="274320" h="859154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93" y="827151"/>
                  </a:lnTo>
                  <a:lnTo>
                    <a:pt x="197993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20" h="859154">
                  <a:moveTo>
                    <a:pt x="261493" y="814451"/>
                  </a:moveTo>
                  <a:lnTo>
                    <a:pt x="210693" y="814451"/>
                  </a:lnTo>
                  <a:lnTo>
                    <a:pt x="210693" y="827151"/>
                  </a:lnTo>
                  <a:lnTo>
                    <a:pt x="261493" y="827151"/>
                  </a:lnTo>
                  <a:lnTo>
                    <a:pt x="274193" y="820801"/>
                  </a:lnTo>
                  <a:lnTo>
                    <a:pt x="261493" y="814451"/>
                  </a:lnTo>
                  <a:close/>
                </a:path>
                <a:path w="274320" h="859154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20" h="859154">
                  <a:moveTo>
                    <a:pt x="197993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93" y="820801"/>
                  </a:lnTo>
                  <a:lnTo>
                    <a:pt x="197993" y="814451"/>
                  </a:lnTo>
                  <a:close/>
                </a:path>
              </a:pathLst>
            </a:custGeom>
            <a:solidFill>
              <a:srgbClr val="FF9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8"/>
            <p:cNvSpPr/>
            <p:nvPr/>
          </p:nvSpPr>
          <p:spPr>
            <a:xfrm>
              <a:off x="7293864" y="2948940"/>
              <a:ext cx="525780" cy="791210"/>
            </a:xfrm>
            <a:custGeom>
              <a:avLst/>
              <a:gdLst/>
              <a:ahLst/>
              <a:cxnLst/>
              <a:rect l="l" t="t" r="r" b="b"/>
              <a:pathLst>
                <a:path w="525779" h="791210">
                  <a:moveTo>
                    <a:pt x="525779" y="0"/>
                  </a:moveTo>
                  <a:lnTo>
                    <a:pt x="0" y="0"/>
                  </a:lnTo>
                  <a:lnTo>
                    <a:pt x="0" y="790956"/>
                  </a:lnTo>
                  <a:lnTo>
                    <a:pt x="525779" y="790956"/>
                  </a:lnTo>
                  <a:lnTo>
                    <a:pt x="5257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29"/>
            <p:cNvSpPr/>
            <p:nvPr/>
          </p:nvSpPr>
          <p:spPr>
            <a:xfrm>
              <a:off x="7293864" y="2948940"/>
              <a:ext cx="525780" cy="791210"/>
            </a:xfrm>
            <a:custGeom>
              <a:avLst/>
              <a:gdLst/>
              <a:ahLst/>
              <a:cxnLst/>
              <a:rect l="l" t="t" r="r" b="b"/>
              <a:pathLst>
                <a:path w="525779" h="791210">
                  <a:moveTo>
                    <a:pt x="0" y="790956"/>
                  </a:moveTo>
                  <a:lnTo>
                    <a:pt x="525779" y="790956"/>
                  </a:lnTo>
                  <a:lnTo>
                    <a:pt x="525779" y="0"/>
                  </a:lnTo>
                  <a:lnTo>
                    <a:pt x="0" y="0"/>
                  </a:lnTo>
                  <a:lnTo>
                    <a:pt x="0" y="790956"/>
                  </a:lnTo>
                  <a:close/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30"/>
          <p:cNvSpPr txBox="1"/>
          <p:nvPr/>
        </p:nvSpPr>
        <p:spPr>
          <a:xfrm>
            <a:off x="7293864" y="4011252"/>
            <a:ext cx="525780" cy="791210"/>
          </a:xfrm>
          <a:prstGeom prst="rect">
            <a:avLst/>
          </a:prstGeom>
          <a:ln w="12700">
            <a:solidFill>
              <a:srgbClr val="EC7C3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944"/>
              </a:spcBef>
            </a:pPr>
            <a:r>
              <a:rPr sz="1200" dirty="0"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31"/>
          <p:cNvSpPr txBox="1"/>
          <p:nvPr/>
        </p:nvSpPr>
        <p:spPr>
          <a:xfrm>
            <a:off x="8301990" y="3992964"/>
            <a:ext cx="2904490" cy="42545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9842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77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Atribut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Listening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8" name="object 32"/>
          <p:cNvGrpSpPr/>
          <p:nvPr/>
        </p:nvGrpSpPr>
        <p:grpSpPr>
          <a:xfrm>
            <a:off x="8278748" y="4397205"/>
            <a:ext cx="2942590" cy="426084"/>
            <a:chOff x="8278748" y="3334892"/>
            <a:chExt cx="2942590" cy="426084"/>
          </a:xfrm>
        </p:grpSpPr>
        <p:sp>
          <p:nvSpPr>
            <p:cNvPr id="49" name="object 33"/>
            <p:cNvSpPr/>
            <p:nvPr/>
          </p:nvSpPr>
          <p:spPr>
            <a:xfrm>
              <a:off x="8288273" y="3344417"/>
              <a:ext cx="2923540" cy="407034"/>
            </a:xfrm>
            <a:custGeom>
              <a:avLst/>
              <a:gdLst/>
              <a:ahLst/>
              <a:cxnLst/>
              <a:rect l="l" t="t" r="r" b="b"/>
              <a:pathLst>
                <a:path w="2923540" h="407035">
                  <a:moveTo>
                    <a:pt x="2923031" y="0"/>
                  </a:moveTo>
                  <a:lnTo>
                    <a:pt x="0" y="0"/>
                  </a:lnTo>
                  <a:lnTo>
                    <a:pt x="0" y="406908"/>
                  </a:lnTo>
                  <a:lnTo>
                    <a:pt x="2923031" y="406908"/>
                  </a:lnTo>
                  <a:lnTo>
                    <a:pt x="2923031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34"/>
            <p:cNvSpPr/>
            <p:nvPr/>
          </p:nvSpPr>
          <p:spPr>
            <a:xfrm>
              <a:off x="8288273" y="3344417"/>
              <a:ext cx="2923540" cy="407034"/>
            </a:xfrm>
            <a:custGeom>
              <a:avLst/>
              <a:gdLst/>
              <a:ahLst/>
              <a:cxnLst/>
              <a:rect l="l" t="t" r="r" b="b"/>
              <a:pathLst>
                <a:path w="2923540" h="407035">
                  <a:moveTo>
                    <a:pt x="0" y="406908"/>
                  </a:moveTo>
                  <a:lnTo>
                    <a:pt x="2923031" y="406908"/>
                  </a:lnTo>
                  <a:lnTo>
                    <a:pt x="2923031" y="0"/>
                  </a:lnTo>
                  <a:lnTo>
                    <a:pt x="0" y="0"/>
                  </a:lnTo>
                  <a:lnTo>
                    <a:pt x="0" y="406908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35"/>
          <p:cNvSpPr txBox="1"/>
          <p:nvPr/>
        </p:nvSpPr>
        <p:spPr>
          <a:xfrm>
            <a:off x="8301990" y="4478613"/>
            <a:ext cx="2904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Atribut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Non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Verbal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Skill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2" name="object 36"/>
          <p:cNvGrpSpPr/>
          <p:nvPr/>
        </p:nvGrpSpPr>
        <p:grpSpPr>
          <a:xfrm>
            <a:off x="8022081" y="3375745"/>
            <a:ext cx="3661410" cy="1243330"/>
            <a:chOff x="8022081" y="2313432"/>
            <a:chExt cx="3661410" cy="1243330"/>
          </a:xfrm>
        </p:grpSpPr>
        <p:sp>
          <p:nvSpPr>
            <p:cNvPr id="53" name="object 37"/>
            <p:cNvSpPr/>
            <p:nvPr/>
          </p:nvSpPr>
          <p:spPr>
            <a:xfrm>
              <a:off x="8022081" y="2313432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20" h="859155">
                  <a:moveTo>
                    <a:pt x="197993" y="782701"/>
                  </a:moveTo>
                  <a:lnTo>
                    <a:pt x="197993" y="858901"/>
                  </a:lnTo>
                  <a:lnTo>
                    <a:pt x="261493" y="827151"/>
                  </a:lnTo>
                  <a:lnTo>
                    <a:pt x="210693" y="827151"/>
                  </a:lnTo>
                  <a:lnTo>
                    <a:pt x="210693" y="814451"/>
                  </a:lnTo>
                  <a:lnTo>
                    <a:pt x="261493" y="814451"/>
                  </a:lnTo>
                  <a:lnTo>
                    <a:pt x="197993" y="782701"/>
                  </a:lnTo>
                  <a:close/>
                </a:path>
                <a:path w="274320" h="859155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93" y="827151"/>
                  </a:lnTo>
                  <a:lnTo>
                    <a:pt x="197993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20" h="859155">
                  <a:moveTo>
                    <a:pt x="261493" y="814451"/>
                  </a:moveTo>
                  <a:lnTo>
                    <a:pt x="210693" y="814451"/>
                  </a:lnTo>
                  <a:lnTo>
                    <a:pt x="210693" y="827151"/>
                  </a:lnTo>
                  <a:lnTo>
                    <a:pt x="261493" y="827151"/>
                  </a:lnTo>
                  <a:lnTo>
                    <a:pt x="274193" y="820801"/>
                  </a:lnTo>
                  <a:lnTo>
                    <a:pt x="261493" y="814451"/>
                  </a:lnTo>
                  <a:close/>
                </a:path>
                <a:path w="274320" h="859155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20" h="859155">
                  <a:moveTo>
                    <a:pt x="197993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93" y="820801"/>
                  </a:lnTo>
                  <a:lnTo>
                    <a:pt x="197993" y="814451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38"/>
            <p:cNvSpPr/>
            <p:nvPr/>
          </p:nvSpPr>
          <p:spPr>
            <a:xfrm>
              <a:off x="8022081" y="2697480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20" h="859154">
                  <a:moveTo>
                    <a:pt x="197993" y="782701"/>
                  </a:moveTo>
                  <a:lnTo>
                    <a:pt x="197993" y="858901"/>
                  </a:lnTo>
                  <a:lnTo>
                    <a:pt x="261493" y="827151"/>
                  </a:lnTo>
                  <a:lnTo>
                    <a:pt x="210693" y="827151"/>
                  </a:lnTo>
                  <a:lnTo>
                    <a:pt x="210693" y="814451"/>
                  </a:lnTo>
                  <a:lnTo>
                    <a:pt x="261493" y="814451"/>
                  </a:lnTo>
                  <a:lnTo>
                    <a:pt x="197993" y="782701"/>
                  </a:lnTo>
                  <a:close/>
                </a:path>
                <a:path w="274320" h="859154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93" y="827151"/>
                  </a:lnTo>
                  <a:lnTo>
                    <a:pt x="197993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20" h="859154">
                  <a:moveTo>
                    <a:pt x="261493" y="814451"/>
                  </a:moveTo>
                  <a:lnTo>
                    <a:pt x="210693" y="814451"/>
                  </a:lnTo>
                  <a:lnTo>
                    <a:pt x="210693" y="827151"/>
                  </a:lnTo>
                  <a:lnTo>
                    <a:pt x="261493" y="827151"/>
                  </a:lnTo>
                  <a:lnTo>
                    <a:pt x="274193" y="820801"/>
                  </a:lnTo>
                  <a:lnTo>
                    <a:pt x="261493" y="814451"/>
                  </a:lnTo>
                  <a:close/>
                </a:path>
                <a:path w="274320" h="859154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20" h="859154">
                  <a:moveTo>
                    <a:pt x="197993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93" y="820801"/>
                  </a:lnTo>
                  <a:lnTo>
                    <a:pt x="197993" y="814451"/>
                  </a:lnTo>
                  <a:close/>
                </a:path>
              </a:pathLst>
            </a:custGeom>
            <a:solidFill>
              <a:srgbClr val="FF9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39"/>
            <p:cNvSpPr/>
            <p:nvPr/>
          </p:nvSpPr>
          <p:spPr>
            <a:xfrm>
              <a:off x="11210543" y="2930652"/>
              <a:ext cx="466725" cy="419100"/>
            </a:xfrm>
            <a:custGeom>
              <a:avLst/>
              <a:gdLst/>
              <a:ahLst/>
              <a:cxnLst/>
              <a:rect l="l" t="t" r="r" b="b"/>
              <a:pathLst>
                <a:path w="466725" h="419100">
                  <a:moveTo>
                    <a:pt x="0" y="419100"/>
                  </a:moveTo>
                  <a:lnTo>
                    <a:pt x="466344" y="419100"/>
                  </a:lnTo>
                  <a:lnTo>
                    <a:pt x="466344" y="0"/>
                  </a:lnTo>
                  <a:lnTo>
                    <a:pt x="0" y="0"/>
                  </a:lnTo>
                  <a:lnTo>
                    <a:pt x="0" y="419100"/>
                  </a:lnTo>
                  <a:close/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40"/>
          <p:cNvSpPr txBox="1"/>
          <p:nvPr/>
        </p:nvSpPr>
        <p:spPr>
          <a:xfrm>
            <a:off x="11219180" y="4090247"/>
            <a:ext cx="454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40%</a:t>
            </a:r>
          </a:p>
        </p:txBody>
      </p:sp>
      <p:grpSp>
        <p:nvGrpSpPr>
          <p:cNvPr id="57" name="object 41"/>
          <p:cNvGrpSpPr/>
          <p:nvPr/>
        </p:nvGrpSpPr>
        <p:grpSpPr>
          <a:xfrm>
            <a:off x="8028178" y="4188036"/>
            <a:ext cx="3218815" cy="1056005"/>
            <a:chOff x="8028178" y="3125723"/>
            <a:chExt cx="3218815" cy="1056005"/>
          </a:xfrm>
        </p:grpSpPr>
        <p:sp>
          <p:nvSpPr>
            <p:cNvPr id="58" name="object 42"/>
            <p:cNvSpPr/>
            <p:nvPr/>
          </p:nvSpPr>
          <p:spPr>
            <a:xfrm>
              <a:off x="8028178" y="3125723"/>
              <a:ext cx="274320" cy="859155"/>
            </a:xfrm>
            <a:custGeom>
              <a:avLst/>
              <a:gdLst/>
              <a:ahLst/>
              <a:cxnLst/>
              <a:rect l="l" t="t" r="r" b="b"/>
              <a:pathLst>
                <a:path w="274320" h="859154">
                  <a:moveTo>
                    <a:pt x="197993" y="782701"/>
                  </a:moveTo>
                  <a:lnTo>
                    <a:pt x="197993" y="858901"/>
                  </a:lnTo>
                  <a:lnTo>
                    <a:pt x="261493" y="827151"/>
                  </a:lnTo>
                  <a:lnTo>
                    <a:pt x="210693" y="827151"/>
                  </a:lnTo>
                  <a:lnTo>
                    <a:pt x="210693" y="814451"/>
                  </a:lnTo>
                  <a:lnTo>
                    <a:pt x="261493" y="814451"/>
                  </a:lnTo>
                  <a:lnTo>
                    <a:pt x="197993" y="782701"/>
                  </a:lnTo>
                  <a:close/>
                </a:path>
                <a:path w="274320" h="859154">
                  <a:moveTo>
                    <a:pt x="12700" y="0"/>
                  </a:moveTo>
                  <a:lnTo>
                    <a:pt x="0" y="0"/>
                  </a:lnTo>
                  <a:lnTo>
                    <a:pt x="0" y="827151"/>
                  </a:lnTo>
                  <a:lnTo>
                    <a:pt x="197993" y="827151"/>
                  </a:lnTo>
                  <a:lnTo>
                    <a:pt x="197993" y="820801"/>
                  </a:lnTo>
                  <a:lnTo>
                    <a:pt x="12700" y="820801"/>
                  </a:lnTo>
                  <a:lnTo>
                    <a:pt x="6350" y="814451"/>
                  </a:lnTo>
                  <a:lnTo>
                    <a:pt x="12700" y="814451"/>
                  </a:lnTo>
                  <a:lnTo>
                    <a:pt x="12700" y="0"/>
                  </a:lnTo>
                  <a:close/>
                </a:path>
                <a:path w="274320" h="859154">
                  <a:moveTo>
                    <a:pt x="261493" y="814451"/>
                  </a:moveTo>
                  <a:lnTo>
                    <a:pt x="210693" y="814451"/>
                  </a:lnTo>
                  <a:lnTo>
                    <a:pt x="210693" y="827151"/>
                  </a:lnTo>
                  <a:lnTo>
                    <a:pt x="261493" y="827151"/>
                  </a:lnTo>
                  <a:lnTo>
                    <a:pt x="274193" y="820801"/>
                  </a:lnTo>
                  <a:lnTo>
                    <a:pt x="261493" y="814451"/>
                  </a:lnTo>
                  <a:close/>
                </a:path>
                <a:path w="274320" h="859154">
                  <a:moveTo>
                    <a:pt x="12700" y="814451"/>
                  </a:moveTo>
                  <a:lnTo>
                    <a:pt x="6350" y="814451"/>
                  </a:lnTo>
                  <a:lnTo>
                    <a:pt x="12700" y="820801"/>
                  </a:lnTo>
                  <a:lnTo>
                    <a:pt x="12700" y="814451"/>
                  </a:lnTo>
                  <a:close/>
                </a:path>
                <a:path w="274320" h="859154">
                  <a:moveTo>
                    <a:pt x="197993" y="814451"/>
                  </a:moveTo>
                  <a:lnTo>
                    <a:pt x="12700" y="814451"/>
                  </a:lnTo>
                  <a:lnTo>
                    <a:pt x="12700" y="820801"/>
                  </a:lnTo>
                  <a:lnTo>
                    <a:pt x="197993" y="820801"/>
                  </a:lnTo>
                  <a:lnTo>
                    <a:pt x="197993" y="814451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43"/>
            <p:cNvSpPr/>
            <p:nvPr/>
          </p:nvSpPr>
          <p:spPr>
            <a:xfrm>
              <a:off x="8301990" y="3765041"/>
              <a:ext cx="2935605" cy="407034"/>
            </a:xfrm>
            <a:custGeom>
              <a:avLst/>
              <a:gdLst/>
              <a:ahLst/>
              <a:cxnLst/>
              <a:rect l="l" t="t" r="r" b="b"/>
              <a:pathLst>
                <a:path w="2935604" h="407035">
                  <a:moveTo>
                    <a:pt x="0" y="406907"/>
                  </a:moveTo>
                  <a:lnTo>
                    <a:pt x="2935224" y="406907"/>
                  </a:lnTo>
                  <a:lnTo>
                    <a:pt x="2935224" y="0"/>
                  </a:lnTo>
                  <a:lnTo>
                    <a:pt x="0" y="0"/>
                  </a:lnTo>
                  <a:lnTo>
                    <a:pt x="0" y="40690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44"/>
          <p:cNvSpPr txBox="1"/>
          <p:nvPr/>
        </p:nvSpPr>
        <p:spPr>
          <a:xfrm>
            <a:off x="8301990" y="4826592"/>
            <a:ext cx="2904490" cy="399415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857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75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Atribut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Verbal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1" name="object 45"/>
          <p:cNvGrpSpPr/>
          <p:nvPr/>
        </p:nvGrpSpPr>
        <p:grpSpPr>
          <a:xfrm>
            <a:off x="11204193" y="4820242"/>
            <a:ext cx="479425" cy="412115"/>
            <a:chOff x="11204193" y="3757929"/>
            <a:chExt cx="479425" cy="412115"/>
          </a:xfrm>
        </p:grpSpPr>
        <p:sp>
          <p:nvSpPr>
            <p:cNvPr id="62" name="object 46"/>
            <p:cNvSpPr/>
            <p:nvPr/>
          </p:nvSpPr>
          <p:spPr>
            <a:xfrm>
              <a:off x="11210543" y="3764279"/>
              <a:ext cx="466725" cy="399415"/>
            </a:xfrm>
            <a:custGeom>
              <a:avLst/>
              <a:gdLst/>
              <a:ahLst/>
              <a:cxnLst/>
              <a:rect l="l" t="t" r="r" b="b"/>
              <a:pathLst>
                <a:path w="466725" h="399414">
                  <a:moveTo>
                    <a:pt x="466344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466344" y="399288"/>
                  </a:lnTo>
                  <a:lnTo>
                    <a:pt x="4663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47"/>
            <p:cNvSpPr/>
            <p:nvPr/>
          </p:nvSpPr>
          <p:spPr>
            <a:xfrm>
              <a:off x="11210543" y="3764279"/>
              <a:ext cx="466725" cy="399415"/>
            </a:xfrm>
            <a:custGeom>
              <a:avLst/>
              <a:gdLst/>
              <a:ahLst/>
              <a:cxnLst/>
              <a:rect l="l" t="t" r="r" b="b"/>
              <a:pathLst>
                <a:path w="466725" h="399414">
                  <a:moveTo>
                    <a:pt x="0" y="399288"/>
                  </a:moveTo>
                  <a:lnTo>
                    <a:pt x="466344" y="399288"/>
                  </a:lnTo>
                  <a:lnTo>
                    <a:pt x="466344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48"/>
          <p:cNvSpPr txBox="1"/>
          <p:nvPr/>
        </p:nvSpPr>
        <p:spPr>
          <a:xfrm>
            <a:off x="11212830" y="4826592"/>
            <a:ext cx="466725" cy="399415"/>
          </a:xfrm>
          <a:prstGeom prst="rect">
            <a:avLst/>
          </a:prstGeom>
          <a:ln w="12700">
            <a:solidFill>
              <a:srgbClr val="EC7C3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99695">
              <a:lnSpc>
                <a:spcPct val="100000"/>
              </a:lnSpc>
              <a:spcBef>
                <a:spcPts val="780"/>
              </a:spcBef>
            </a:pPr>
            <a:r>
              <a:rPr sz="1200" dirty="0"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49"/>
          <p:cNvSpPr/>
          <p:nvPr/>
        </p:nvSpPr>
        <p:spPr>
          <a:xfrm>
            <a:off x="11215116" y="4424257"/>
            <a:ext cx="466725" cy="365760"/>
          </a:xfrm>
          <a:custGeom>
            <a:avLst/>
            <a:gdLst/>
            <a:ahLst/>
            <a:cxnLst/>
            <a:rect l="l" t="t" r="r" b="b"/>
            <a:pathLst>
              <a:path w="466725" h="365760">
                <a:moveTo>
                  <a:pt x="0" y="365759"/>
                </a:moveTo>
                <a:lnTo>
                  <a:pt x="466344" y="365759"/>
                </a:lnTo>
                <a:lnTo>
                  <a:pt x="466344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50"/>
          <p:cNvSpPr txBox="1"/>
          <p:nvPr/>
        </p:nvSpPr>
        <p:spPr>
          <a:xfrm>
            <a:off x="11219180" y="4494488"/>
            <a:ext cx="454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20%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0" y="5781748"/>
            <a:ext cx="874059" cy="1076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131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object 3"/>
          <p:cNvGrpSpPr/>
          <p:nvPr/>
        </p:nvGrpSpPr>
        <p:grpSpPr>
          <a:xfrm>
            <a:off x="4115828" y="179976"/>
            <a:ext cx="3628997" cy="412093"/>
            <a:chOff x="4367021" y="375665"/>
            <a:chExt cx="3459479" cy="486409"/>
          </a:xfrm>
        </p:grpSpPr>
        <p:sp>
          <p:nvSpPr>
            <p:cNvPr id="70" name="object 5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3459479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9479" y="486155"/>
                  </a:lnTo>
                  <a:lnTo>
                    <a:pt x="345947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0" y="486155"/>
                  </a:moveTo>
                  <a:lnTo>
                    <a:pt x="3459479" y="486155"/>
                  </a:lnTo>
                  <a:lnTo>
                    <a:pt x="3459479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2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37859"/>
              </p:ext>
            </p:extLst>
          </p:nvPr>
        </p:nvGraphicFramePr>
        <p:xfrm>
          <a:off x="242047" y="1062317"/>
          <a:ext cx="11806519" cy="5204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231"/>
                <a:gridCol w="2422247"/>
                <a:gridCol w="5109183"/>
                <a:gridCol w="1412626"/>
                <a:gridCol w="1682232"/>
              </a:tblGrid>
              <a:tr h="237056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Atribut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28650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Sub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Atribut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Question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Optional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Score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ts val="19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Atribute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Standard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50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sz="1600" b="1" spc="5" dirty="0">
                          <a:latin typeface="Calibri"/>
                          <a:cs typeface="Calibri"/>
                        </a:rPr>
                        <a:t>A.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PEMBUKA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&amp; PENUTUP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PEOPLE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rowSpan="2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9271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Standard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 G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l 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Centre</a:t>
                      </a:r>
                      <a:r>
                        <a:rPr sz="14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20%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PEMBUKA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C001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Perusahaan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Diri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C004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Menawarkan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Bantuan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Menanyakan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Customer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PENUTUP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C009 Mengkonfirmasi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kecukupan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pelayanan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C010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Tawarkan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Bantuan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Service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Guarantee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C012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Diri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90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1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C013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Terimakasih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8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C014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Customer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Perusahaan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C016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C017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Closing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Magic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Word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476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PEMBUKA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PENUTUP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PEOPLE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2370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14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B.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PEOPLE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C006 Suara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baik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C007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CSR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online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disekitarnya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C008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Background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tdk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gaduh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138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PEOPLE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5173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BOBOT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CALL CENTRE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171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3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SCORE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ATRIBUTE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CENTRE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3" name="object 8"/>
          <p:cNvSpPr txBox="1"/>
          <p:nvPr/>
        </p:nvSpPr>
        <p:spPr>
          <a:xfrm>
            <a:off x="4571169" y="241110"/>
            <a:ext cx="291692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Greeting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781748"/>
            <a:ext cx="874059" cy="1076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id-ID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6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61685" y="72459"/>
            <a:ext cx="3491616" cy="386740"/>
            <a:chOff x="4367021" y="159257"/>
            <a:chExt cx="3459479" cy="486409"/>
          </a:xfrm>
        </p:grpSpPr>
        <p:sp>
          <p:nvSpPr>
            <p:cNvPr id="12" name="object 5"/>
            <p:cNvSpPr/>
            <p:nvPr/>
          </p:nvSpPr>
          <p:spPr>
            <a:xfrm>
              <a:off x="4367021" y="159257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3459479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3459479" y="486156"/>
                  </a:lnTo>
                  <a:lnTo>
                    <a:pt x="345947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367021" y="159257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0" y="486156"/>
                  </a:moveTo>
                  <a:lnTo>
                    <a:pt x="3459479" y="486156"/>
                  </a:lnTo>
                  <a:lnTo>
                    <a:pt x="3459479" y="0"/>
                  </a:lnTo>
                  <a:lnTo>
                    <a:pt x="0" y="0"/>
                  </a:lnTo>
                  <a:lnTo>
                    <a:pt x="0" y="48615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4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12202"/>
              </p:ext>
            </p:extLst>
          </p:nvPr>
        </p:nvGraphicFramePr>
        <p:xfrm>
          <a:off x="322729" y="944880"/>
          <a:ext cx="11698942" cy="5859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8055"/>
                <a:gridCol w="9390887"/>
              </a:tblGrid>
              <a:tr h="100077">
                <a:tc>
                  <a:txBody>
                    <a:bodyPr/>
                    <a:lstStyle/>
                    <a:p>
                      <a:pPr marL="5080">
                        <a:lnSpc>
                          <a:spcPts val="132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PEMBUKA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PEOPLE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TIPS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1682516">
                <a:tc>
                  <a:txBody>
                    <a:bodyPr/>
                    <a:lstStyle/>
                    <a:p>
                      <a:pPr marL="5080" marR="78105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Menyebutkan Selamat </a:t>
                      </a:r>
                      <a:r>
                        <a:rPr sz="1100" b="1" spc="-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Pagi/siang/sore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selalu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menyebutkannya: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Kriteria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harus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dipenuhi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semangat.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ct val="100000"/>
                        </a:lnSpc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nafas.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Penyebutan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waktu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benar,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yaitu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7314" indent="-102870">
                        <a:lnSpc>
                          <a:spcPct val="100000"/>
                        </a:lnSpc>
                        <a:buChar char="•"/>
                        <a:tabLst>
                          <a:tab pos="10795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00:00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10:59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pagi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7314" indent="-102870">
                        <a:lnSpc>
                          <a:spcPct val="100000"/>
                        </a:lnSpc>
                        <a:buChar char="•"/>
                        <a:tabLst>
                          <a:tab pos="10795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11:00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14:59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siang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7314" indent="-102870">
                        <a:lnSpc>
                          <a:spcPct val="100000"/>
                        </a:lnSpc>
                        <a:buChar char="•"/>
                        <a:tabLst>
                          <a:tab pos="10795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15:00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17:59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Selamat sore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7314" indent="-102870">
                        <a:lnSpc>
                          <a:spcPct val="100000"/>
                        </a:lnSpc>
                        <a:buChar char="•"/>
                        <a:tabLst>
                          <a:tab pos="10795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18:00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23:59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malam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 startAt="4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jelas.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ts val="1260"/>
                        </a:lnSpc>
                        <a:buAutoNum type="arabicPeriod" startAt="4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Tidak ada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jeda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antara selamat dengan penyebutan waktu.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069848"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Menyebutkan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CallCenter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selalu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menyebutkannya;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semangat.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ct val="100000"/>
                        </a:lnSpc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nafas.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ada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jeda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antara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penyebutan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kata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per kata.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jelas.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ct val="100000"/>
                        </a:lnSpc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kurang dari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detik.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ts val="1255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tetap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menerima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transfer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telepon dari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CSR/TL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lain.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764095"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Menyebutkan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Diri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selalu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menyebutkannya;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semangat.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ct val="100000"/>
                        </a:lnSpc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nafas.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Penyebutan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staff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jelas.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ts val="1255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Tidak ada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jeda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antara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penyebutan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petugas.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153747"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Menawarkan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bantuan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untuk selalu menawarkan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bantuan (lakukan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 Antusias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tersenyum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32250"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Menanyakan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Customer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Tanyakanlah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pelanggan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diawal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pembicaraan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(lakukan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 Ramah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tersenyum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) simak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dengan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baik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sehingga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salah dalam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menyebut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Customer;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Tanyakan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diawal pembicaraan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setelah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greeting.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Konfirmasi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SDH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DISEBUTKAN.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Tanyakan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panggilan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NAMA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SULIT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DIUCAPKAN.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kalimat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“Untuk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lebih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nyamannya,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bisa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dipanggil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Bapak/Ibu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siapa?”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" marR="191770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Konfirmasi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penelpon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apabila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berbeda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 yang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tercantum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pada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system.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Konfirmasi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dilakukan dengan menanyakan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"Mohon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maaf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kartu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kredit/rekening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atas nama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siapa? Hubungan dengan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pemegang kartu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kredit/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pemilik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rekening?"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7320" indent="-142875">
                        <a:lnSpc>
                          <a:spcPct val="100000"/>
                        </a:lnSpc>
                        <a:buAutoNum type="arabicPeriod"/>
                        <a:tabLst>
                          <a:tab pos="1479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Untuk pemegang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kuasa,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tanyakan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 lengkap pemegang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kuasa.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46685" indent="-142240">
                        <a:lnSpc>
                          <a:spcPct val="100000"/>
                        </a:lnSpc>
                        <a:buAutoNum type="arabicPeriod"/>
                        <a:tabLst>
                          <a:tab pos="147320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Jika menerima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transfer dari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CSR/TL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lain,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tanyakan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CSR/TL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melakukan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transfer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sebutkan nama</a:t>
                      </a:r>
                      <a:r>
                        <a:rPr sz="11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Customer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setelah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transfer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diterima.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5" name="object 8"/>
          <p:cNvSpPr txBox="1"/>
          <p:nvPr/>
        </p:nvSpPr>
        <p:spPr>
          <a:xfrm>
            <a:off x="4804244" y="119606"/>
            <a:ext cx="280649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Greeting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3"/>
          <p:cNvGrpSpPr/>
          <p:nvPr/>
        </p:nvGrpSpPr>
        <p:grpSpPr>
          <a:xfrm>
            <a:off x="4367021" y="375665"/>
            <a:ext cx="3459479" cy="486409"/>
            <a:chOff x="4367021" y="375665"/>
            <a:chExt cx="3459479" cy="486409"/>
          </a:xfrm>
        </p:grpSpPr>
        <p:sp>
          <p:nvSpPr>
            <p:cNvPr id="17" name="object 5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3459479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9479" y="486155"/>
                  </a:lnTo>
                  <a:lnTo>
                    <a:pt x="345947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6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0" y="486155"/>
                  </a:moveTo>
                  <a:lnTo>
                    <a:pt x="3459479" y="486155"/>
                  </a:lnTo>
                  <a:lnTo>
                    <a:pt x="3459479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7"/>
          <p:cNvSpPr txBox="1"/>
          <p:nvPr/>
        </p:nvSpPr>
        <p:spPr>
          <a:xfrm>
            <a:off x="4705603" y="453390"/>
            <a:ext cx="2780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Greeting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0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366956"/>
              </p:ext>
            </p:extLst>
          </p:nvPr>
        </p:nvGraphicFramePr>
        <p:xfrm>
          <a:off x="268942" y="1012541"/>
          <a:ext cx="11698940" cy="539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3031"/>
                <a:gridCol w="8425909"/>
              </a:tblGrid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0"/>
                        </a:lnSpc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SALAM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PENUTUP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PEOPLE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TIPS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551306">
                <a:tc>
                  <a:txBody>
                    <a:bodyPr/>
                    <a:lstStyle/>
                    <a:p>
                      <a:pPr marL="6350">
                        <a:lnSpc>
                          <a:spcPts val="143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1.Mengkonfirmasi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kecukupan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pelayanan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80010">
                        <a:lnSpc>
                          <a:spcPts val="1440"/>
                        </a:lnSpc>
                        <a:spcBef>
                          <a:spcPts val="4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menanyakan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kecukupan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pelayanan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(benar-benar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tuntas)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Antusias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tulus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Basa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basi</a:t>
                      </a:r>
                      <a:r>
                        <a:rPr sz="1200" b="1" spc="2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contoh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200" b="1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"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Apakah informasi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saya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sampaikan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sudah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cukup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jelas"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2.Menawarkan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bantuan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sebelum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closing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sebelum closing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menawarkan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bantuan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Antusias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tulus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Basa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basi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Service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Guarantee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sampaikan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tersenyum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jelas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,sehingga</a:t>
                      </a:r>
                      <a:r>
                        <a:rPr sz="12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antusias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lips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service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Menyebutkan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diri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Sebutkan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diri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Jelas dan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Ramah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Mengucapkan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terima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kasih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Ucapkan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terima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kasih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smiling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Voice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Antusias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5772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6.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Memanggil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nama pelanggan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bagian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dari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closing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Panggil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pelanggan</a:t>
                      </a:r>
                      <a:r>
                        <a:rPr sz="1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benar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Smiling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Voice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antusias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5773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7.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Menyebut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nama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Call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Center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Bagian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dari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Closing greeting,</a:t>
                      </a:r>
                      <a:r>
                        <a:rPr sz="12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sebutkan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selalu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brand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call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center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anda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018030"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8.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Mengucapkan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Pagi/siang/Sore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3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Sebelum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diakhiri,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ucapkan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salam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waktu;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semangat.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020" indent="-154305">
                        <a:lnSpc>
                          <a:spcPct val="100000"/>
                        </a:lnSpc>
                        <a:buAutoNum type="arabicPeriod"/>
                        <a:tabLst>
                          <a:tab pos="160655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Greeting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satu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nafas.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Penyebutan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waktu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benar,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yaitu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00:00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10:59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pagi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11:00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 14:59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Selamat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siang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15:00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17:59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sore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18:00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23:59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malam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 startAt="4"/>
                        <a:tabLst>
                          <a:tab pos="161290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Diucapkan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jelas.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 startAt="4"/>
                        <a:tabLst>
                          <a:tab pos="161290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ada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jeda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antara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selamat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penyebutan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waktu.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9974">
                <a:tc>
                  <a:txBody>
                    <a:bodyPr/>
                    <a:lstStyle/>
                    <a:p>
                      <a:pPr marL="6350">
                        <a:lnSpc>
                          <a:spcPts val="144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9.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Mengucapkan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magic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word.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44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lakukan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konsisten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closing;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Ucapkan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magic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word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closing.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60655" indent="-154940">
                        <a:lnSpc>
                          <a:spcPct val="100000"/>
                        </a:lnSpc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Contoh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Ucapkan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benar,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yaitu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05:01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 11:00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Selamat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beraktifitas.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11:01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 20:00 :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Selamat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beraktifitas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kembali.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20:01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– 05:00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Selamat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beristirahat.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18110" indent="-111760">
                        <a:lnSpc>
                          <a:spcPct val="100000"/>
                        </a:lnSpc>
                        <a:buChar char="•"/>
                        <a:tabLst>
                          <a:tab pos="118110" algn="l"/>
                        </a:tabLst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20:01 –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20:00 :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Selamat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berakhir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pekan.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Khusus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hari</a:t>
                      </a:r>
                      <a:r>
                        <a:rPr sz="1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Jumat-Minggu.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367021" y="375665"/>
            <a:ext cx="3459479" cy="486409"/>
            <a:chOff x="4367021" y="375665"/>
            <a:chExt cx="3459479" cy="486409"/>
          </a:xfrm>
        </p:grpSpPr>
        <p:sp>
          <p:nvSpPr>
            <p:cNvPr id="12" name="object 5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3459479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9479" y="486155"/>
                  </a:lnTo>
                  <a:lnTo>
                    <a:pt x="345947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0" y="486155"/>
                  </a:moveTo>
                  <a:lnTo>
                    <a:pt x="3459479" y="486155"/>
                  </a:lnTo>
                  <a:lnTo>
                    <a:pt x="3459479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4705603" y="453390"/>
            <a:ext cx="2780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Greeting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Centre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5" name="object 8"/>
          <p:cNvGraphicFramePr>
            <a:graphicFrameLocks noGrp="1"/>
          </p:cNvGraphicFramePr>
          <p:nvPr/>
        </p:nvGraphicFramePr>
        <p:xfrm>
          <a:off x="838377" y="1098041"/>
          <a:ext cx="10833735" cy="4921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855"/>
                <a:gridCol w="7802880"/>
              </a:tblGrid>
              <a:tr h="334391">
                <a:tc>
                  <a:txBody>
                    <a:bodyPr/>
                    <a:lstStyle/>
                    <a:p>
                      <a:pPr marL="6350">
                        <a:lnSpc>
                          <a:spcPts val="1895"/>
                        </a:lnSpc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KENYAMANAN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PEOPLE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ts val="189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TIPS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1637538">
                <a:tc>
                  <a:txBody>
                    <a:bodyPr/>
                    <a:lstStyle/>
                    <a:p>
                      <a:pPr marL="6350">
                        <a:lnSpc>
                          <a:spcPts val="1895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6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baik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895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Pastikan kondisi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seat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keadan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baik,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 marR="109220">
                        <a:lnSpc>
                          <a:spcPct val="100000"/>
                        </a:lnSpc>
                        <a:buAutoNum type="arabicPeriod"/>
                        <a:tabLst>
                          <a:tab pos="20701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Gunakan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jarak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ideal</a:t>
                      </a:r>
                      <a:r>
                        <a:rPr sz="1600" spc="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dlm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menggunakan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headset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Avaya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standar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yaitu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2jari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antara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mulut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seat,sehingga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jelas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nafas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pun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akan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terdengar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 marR="619760">
                        <a:lnSpc>
                          <a:spcPct val="100000"/>
                        </a:lnSpc>
                        <a:buAutoNum type="arabicPeriod"/>
                        <a:tabLst>
                          <a:tab pos="207010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Segera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laporkan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Tim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support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bila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mendapatkan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suara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dihasilkan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headseat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1600" spc="-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baik,apalagi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sampai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mengganggu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Customer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637410">
                <a:tc>
                  <a:txBody>
                    <a:bodyPr/>
                    <a:lstStyle/>
                    <a:p>
                      <a:pPr marL="6350" marR="38735">
                        <a:lnSpc>
                          <a:spcPts val="1920"/>
                        </a:lnSpc>
                        <a:spcBef>
                          <a:spcPts val="4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2. Tidak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terdengar</a:t>
                      </a:r>
                      <a:r>
                        <a:rPr sz="16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CCO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lain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sedang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melayani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lainnya.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94055">
                        <a:lnSpc>
                          <a:spcPts val="1920"/>
                        </a:lnSpc>
                        <a:spcBef>
                          <a:spcPts val="40"/>
                        </a:spcBef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Teknologi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Headseat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Avaya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memiliki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keunggulan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bisa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meredam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latar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baik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bila </a:t>
                      </a:r>
                      <a:r>
                        <a:rPr sz="1600" spc="-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digunakan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dgn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tepat;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 marR="408305">
                        <a:lnSpc>
                          <a:spcPts val="192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Gunakan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jarak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ideal</a:t>
                      </a:r>
                      <a:r>
                        <a:rPr sz="1600" spc="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dlm menggunakan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headset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Avaya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sesuai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standar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yaitu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2jari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antara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mulut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head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seat,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hal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untuk mejadikan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keluar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dari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mulut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kita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adalah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dominan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sehingga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latar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menjadi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terdengar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1783">
                <a:tc>
                  <a:txBody>
                    <a:bodyPr/>
                    <a:lstStyle/>
                    <a:p>
                      <a:pPr marL="6350">
                        <a:lnSpc>
                          <a:spcPts val="19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terdengar</a:t>
                      </a:r>
                      <a:r>
                        <a:rPr sz="16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lainnya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sebagai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suara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latar.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9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saat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sedang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bertugas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pastikan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kondisi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sekeliling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kondisi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terjaga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ketenangannya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pro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aktif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dalam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menjaga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lingkungan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kerja,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 marR="3003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saling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mengingatkan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bila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ada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hal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yg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bisa menganggu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kenyamanan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saat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melayani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Customer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suara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ngobrol,tertawa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dll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9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3"/>
          <p:cNvGrpSpPr/>
          <p:nvPr/>
        </p:nvGrpSpPr>
        <p:grpSpPr>
          <a:xfrm>
            <a:off x="4367021" y="375665"/>
            <a:ext cx="3459479" cy="486409"/>
            <a:chOff x="4367021" y="375665"/>
            <a:chExt cx="3459479" cy="486409"/>
          </a:xfrm>
        </p:grpSpPr>
        <p:sp>
          <p:nvSpPr>
            <p:cNvPr id="17" name="object 5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3459479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9479" y="486155"/>
                  </a:lnTo>
                  <a:lnTo>
                    <a:pt x="3459479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6"/>
            <p:cNvSpPr/>
            <p:nvPr/>
          </p:nvSpPr>
          <p:spPr>
            <a:xfrm>
              <a:off x="4367021" y="375665"/>
              <a:ext cx="3459479" cy="486409"/>
            </a:xfrm>
            <a:custGeom>
              <a:avLst/>
              <a:gdLst/>
              <a:ahLst/>
              <a:cxnLst/>
              <a:rect l="l" t="t" r="r" b="b"/>
              <a:pathLst>
                <a:path w="3459479" h="486409">
                  <a:moveTo>
                    <a:pt x="0" y="486155"/>
                  </a:moveTo>
                  <a:lnTo>
                    <a:pt x="3459479" y="486155"/>
                  </a:lnTo>
                  <a:lnTo>
                    <a:pt x="3459479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7"/>
          <p:cNvSpPr txBox="1"/>
          <p:nvPr/>
        </p:nvSpPr>
        <p:spPr>
          <a:xfrm>
            <a:off x="5368544" y="453390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0" name="object 8"/>
          <p:cNvGraphicFramePr>
            <a:graphicFrameLocks noGrp="1"/>
          </p:cNvGraphicFramePr>
          <p:nvPr/>
        </p:nvGraphicFramePr>
        <p:xfrm>
          <a:off x="492963" y="1376807"/>
          <a:ext cx="11302365" cy="4301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/>
                <a:gridCol w="2524760"/>
                <a:gridCol w="4815840"/>
                <a:gridCol w="2031365"/>
                <a:gridCol w="937895"/>
              </a:tblGrid>
              <a:tr h="494029"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Atribut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9629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Sub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Atribut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Question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Optional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Score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Atribute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90170" indent="120014">
                        <a:lnSpc>
                          <a:spcPts val="192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Bobot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S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33070"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Hard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=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50%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49530">
                        <a:lnSpc>
                          <a:spcPts val="1680"/>
                        </a:lnSpc>
                      </a:pPr>
                      <a:r>
                        <a:rPr sz="1400" b="1" spc="-2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4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KNOWLEDGE- </a:t>
                      </a:r>
                      <a:r>
                        <a:rPr sz="1400" b="1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HARD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65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C018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Menanyakan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kebutuhan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97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C019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Konfirmasi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Kebutuhan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Customer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100,50,0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C020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Probing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100,50,0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C021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Probing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kaku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terkesan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menginterogasi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C022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Hold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Line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C023 Pengalihan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layanan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666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016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BOBOT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PRODUCT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KNOWLEDGE-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HARD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b="1" spc="-20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SOLUTION-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HARD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C024 Kualitas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dlm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menjelaskan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C025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Kualitas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dlm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menyakinkan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C026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Accuracy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C027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Solusi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tuntas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100, 80, 60, 40, 20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C028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Verification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C029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Proper_Input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100,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97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ts val="1440"/>
                        </a:lnSpc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ATRIBUT</a:t>
                      </a:r>
                      <a:r>
                        <a:rPr sz="1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SOLUTION-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HARD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SKILL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60%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2197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35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ATRIBUTE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HARD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SKILS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  <a:tr h="2501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Hard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Skill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Score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3"/>
          <p:cNvGrpSpPr/>
          <p:nvPr/>
        </p:nvGrpSpPr>
        <p:grpSpPr>
          <a:xfrm>
            <a:off x="4446270" y="67818"/>
            <a:ext cx="3458210" cy="486409"/>
            <a:chOff x="4446270" y="67818"/>
            <a:chExt cx="3458210" cy="486409"/>
          </a:xfrm>
        </p:grpSpPr>
        <p:sp>
          <p:nvSpPr>
            <p:cNvPr id="12" name="object 5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3457955" y="0"/>
                  </a:moveTo>
                  <a:lnTo>
                    <a:pt x="0" y="0"/>
                  </a:lnTo>
                  <a:lnTo>
                    <a:pt x="0" y="486155"/>
                  </a:lnTo>
                  <a:lnTo>
                    <a:pt x="3457955" y="486155"/>
                  </a:lnTo>
                  <a:lnTo>
                    <a:pt x="345795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6"/>
            <p:cNvSpPr/>
            <p:nvPr/>
          </p:nvSpPr>
          <p:spPr>
            <a:xfrm>
              <a:off x="4446270" y="67818"/>
              <a:ext cx="3458210" cy="486409"/>
            </a:xfrm>
            <a:custGeom>
              <a:avLst/>
              <a:gdLst/>
              <a:ahLst/>
              <a:cxnLst/>
              <a:rect l="l" t="t" r="r" b="b"/>
              <a:pathLst>
                <a:path w="3458209" h="486409">
                  <a:moveTo>
                    <a:pt x="0" y="486155"/>
                  </a:moveTo>
                  <a:lnTo>
                    <a:pt x="3457955" y="486155"/>
                  </a:lnTo>
                  <a:lnTo>
                    <a:pt x="3457955" y="0"/>
                  </a:lnTo>
                  <a:lnTo>
                    <a:pt x="0" y="0"/>
                  </a:lnTo>
                  <a:lnTo>
                    <a:pt x="0" y="48615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7"/>
          <p:cNvSpPr txBox="1"/>
          <p:nvPr/>
        </p:nvSpPr>
        <p:spPr>
          <a:xfrm>
            <a:off x="5446903" y="144907"/>
            <a:ext cx="1453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Hard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80036"/>
              </p:ext>
            </p:extLst>
          </p:nvPr>
        </p:nvGraphicFramePr>
        <p:xfrm>
          <a:off x="61356" y="1046762"/>
          <a:ext cx="12008545" cy="520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269"/>
                <a:gridCol w="4939958"/>
                <a:gridCol w="4098318"/>
              </a:tblGrid>
              <a:tr h="56213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Atribut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Product Knowledge Hard Skill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457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b="1" spc="-5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b="1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b="1" spc="-3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b="1" spc="-2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en-GB" sz="1400" b="1" spc="-4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butuhkan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pelangan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butuhkan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diawal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"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bantu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Pak/Bu"" </a:t>
                      </a:r>
                      <a:r>
                        <a:rPr lang="en-GB" sz="1400" spc="-2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	=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CSR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pelangan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butuhkan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diawal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Konsisten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Menanyakan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pelanggan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butuhkan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diawal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pembicaraan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saya</a:t>
                      </a:r>
                      <a:r>
                        <a:rPr lang="en-GB" sz="1400" spc="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bantu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Pak/Bu"",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merupakan</a:t>
                      </a:r>
                      <a:r>
                        <a:rPr lang="en-GB" sz="1400" spc="2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</a:t>
                      </a:r>
                      <a:r>
                        <a:rPr lang="en-GB" sz="1400" spc="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cukup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mudah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dijalankan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tapi</a:t>
                      </a:r>
                      <a:r>
                        <a:rPr lang="en-GB" sz="1400" spc="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wajib</a:t>
                      </a:r>
                      <a:r>
                        <a:rPr lang="en-GB" sz="1400" spc="-1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harus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dilakukan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2918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+mn-lt"/>
                          <a:cs typeface="Calibri"/>
                        </a:rPr>
                        <a:t>2. </a:t>
                      </a:r>
                      <a:r>
                        <a:rPr lang="en-GB" sz="1600" b="1" dirty="0" err="1" smtClean="0">
                          <a:latin typeface="+mn-lt"/>
                          <a:cs typeface="Calibri"/>
                        </a:rPr>
                        <a:t>Mengkonfirmasi</a:t>
                      </a:r>
                      <a:r>
                        <a:rPr lang="en-GB" sz="1600" b="1" spc="-5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b="1" spc="-5" dirty="0" err="1" smtClean="0">
                          <a:latin typeface="+mn-lt"/>
                          <a:cs typeface="Calibri"/>
                        </a:rPr>
                        <a:t>kebutuhan</a:t>
                      </a:r>
                      <a:r>
                        <a:rPr lang="en-GB" sz="1600" b="1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b="1" spc="-22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600" b="1" dirty="0" smtClean="0">
                          <a:latin typeface="+mn-lt"/>
                          <a:cs typeface="Calibri"/>
                        </a:rPr>
                        <a:t>Customer</a:t>
                      </a:r>
                      <a:endParaRPr lang="en-GB" sz="1600" dirty="0" smtClean="0">
                        <a:latin typeface="+mn-lt"/>
                        <a:cs typeface="Calibri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33045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mengkonfirmasi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kembali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tentang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dijawab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agar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terjadi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kesesuaian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ditanya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49554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CSO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melakukan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konfirmasi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secara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9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kesempatan</a:t>
                      </a:r>
                      <a:r>
                        <a:rPr lang="en-GB" sz="14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pertama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797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sz="1400" spc="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CSR</a:t>
                      </a:r>
                      <a:r>
                        <a:rPr lang="en-GB" sz="1400" spc="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melakukan</a:t>
                      </a:r>
                      <a:r>
                        <a:rPr lang="en-GB" sz="1400" spc="2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konfirmasi</a:t>
                      </a:r>
                      <a:r>
                        <a:rPr lang="en-GB" sz="14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kembali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GB" sz="14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GB" sz="1400" spc="-2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tentang</a:t>
                      </a:r>
                      <a:r>
                        <a:rPr lang="en-GB" sz="14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kebutuhannya</a:t>
                      </a:r>
                      <a:r>
                        <a:rPr lang="en-GB" sz="14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GB" sz="14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</a:t>
                      </a:r>
                      <a:r>
                        <a:rPr lang="en-GB" sz="14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jawaban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marR="88265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Fokus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saat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menyampaikan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pertanyaan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keluhan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sehingga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ditangkap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tepat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ditarik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kesimpulan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berdasarkan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menyimak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disampaikan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Customer,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selanjutnya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CSR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mengkonfirmasi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kembali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nsbh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dijawab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agar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terjadi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kesesuian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antara</a:t>
                      </a:r>
                      <a:r>
                        <a:rPr lang="en-GB" sz="1400" spc="-3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bertanya</a:t>
                      </a:r>
                      <a:r>
                        <a:rPr lang="en-GB" sz="1400" spc="-2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ditanya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Hindari</a:t>
                      </a:r>
                      <a:r>
                        <a:rPr lang="en-GB" sz="1400" spc="-6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menggunakan</a:t>
                      </a:r>
                      <a:r>
                        <a:rPr lang="en-GB" sz="1400" spc="-3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asumsi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marR="2463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terburu-buru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menyimpulkan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sesuatu,jangan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memotong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dengarkan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22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benar-benar</a:t>
                      </a:r>
                      <a:r>
                        <a:rPr lang="en-GB" sz="1400" spc="-4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paham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0000"/>
                        </a:lnSpc>
                      </a:pP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diinginkan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GB" sz="1400" spc="-1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spc="-5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penelepon</a:t>
                      </a:r>
                      <a:r>
                        <a:rPr lang="en-GB"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6144819"/>
            <a:ext cx="591670" cy="713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id-ID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9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5874</Words>
  <Application>Microsoft Office PowerPoint</Application>
  <PresentationFormat>Widescreen</PresentationFormat>
  <Paragraphs>784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Minion Pro Cond</vt:lpstr>
      <vt:lpstr>Symbol</vt:lpstr>
      <vt:lpstr>Times New Roman</vt:lpstr>
      <vt:lpstr>Office Theme</vt:lpstr>
      <vt:lpstr>Pelatihan Certified Contact Center Manager (CCCM)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JUDUL</dc:title>
  <dc:creator>Lani</dc:creator>
  <cp:lastModifiedBy>HP</cp:lastModifiedBy>
  <cp:revision>173</cp:revision>
  <dcterms:created xsi:type="dcterms:W3CDTF">2022-12-08T06:01:27Z</dcterms:created>
  <dcterms:modified xsi:type="dcterms:W3CDTF">2023-06-09T06:55:37Z</dcterms:modified>
</cp:coreProperties>
</file>