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622" r:id="rId2"/>
    <p:sldId id="1621" r:id="rId3"/>
    <p:sldId id="1713" r:id="rId4"/>
    <p:sldId id="1773" r:id="rId5"/>
    <p:sldId id="1774" r:id="rId6"/>
    <p:sldId id="1769" r:id="rId7"/>
    <p:sldId id="1775" r:id="rId8"/>
    <p:sldId id="1777" r:id="rId9"/>
    <p:sldId id="1776" r:id="rId10"/>
    <p:sldId id="1778" r:id="rId11"/>
    <p:sldId id="1779" r:id="rId12"/>
    <p:sldId id="1786" r:id="rId13"/>
    <p:sldId id="1770" r:id="rId14"/>
    <p:sldId id="1780" r:id="rId15"/>
    <p:sldId id="1781" r:id="rId16"/>
    <p:sldId id="1772" r:id="rId17"/>
    <p:sldId id="1782" r:id="rId18"/>
    <p:sldId id="1783" r:id="rId19"/>
    <p:sldId id="1771" r:id="rId20"/>
    <p:sldId id="1784" r:id="rId21"/>
    <p:sldId id="1785" r:id="rId22"/>
    <p:sldId id="1663" r:id="rId23"/>
  </p:sldIdLst>
  <p:sldSz cx="123444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" initials="l" lastIdx="0" clrIdx="0"/>
  <p:cmAuthor id="1" name="Balfas Fathi" initials="BF" lastIdx="3" clrIdx="1">
    <p:extLst>
      <p:ext uri="{19B8F6BF-5375-455C-9EA6-DF929625EA0E}">
        <p15:presenceInfo xmlns:p15="http://schemas.microsoft.com/office/powerpoint/2012/main" userId="9e1bfbcee6001c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FF"/>
    <a:srgbClr val="FFFF99"/>
    <a:srgbClr val="DB9951"/>
    <a:srgbClr val="3A7194"/>
    <a:srgbClr val="306794"/>
    <a:srgbClr val="4242CE"/>
    <a:srgbClr val="003300"/>
    <a:srgbClr val="3366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291" autoAdjust="0"/>
  </p:normalViewPr>
  <p:slideViewPr>
    <p:cSldViewPr>
      <p:cViewPr varScale="1">
        <p:scale>
          <a:sx n="68" d="100"/>
          <a:sy n="68" d="100"/>
        </p:scale>
        <p:origin x="714" y="72"/>
      </p:cViewPr>
      <p:guideLst>
        <p:guide orient="horz" pos="2160"/>
        <p:guide pos="3889"/>
      </p:guideLst>
    </p:cSldViewPr>
  </p:slideViewPr>
  <p:outlineViewPr>
    <p:cViewPr>
      <p:scale>
        <a:sx n="33" d="100"/>
        <a:sy n="33" d="100"/>
      </p:scale>
      <p:origin x="0" y="7236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66" d="100"/>
        <a:sy n="66" d="100"/>
      </p:scale>
      <p:origin x="0" y="-3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53CF-E292-4BCC-9CA9-9D89B172966C}" type="datetimeFigureOut">
              <a:rPr lang="id-ID" smtClean="0"/>
              <a:t>26/02/2021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85800"/>
            <a:ext cx="6172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05EA2-7ECB-4AA7-AE8F-9421841EBC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145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05EA2-7ECB-4AA7-AE8F-9421841EBC5C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716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831" y="2130433"/>
            <a:ext cx="1049274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1662" y="3886200"/>
            <a:ext cx="864108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4643-C940-40A1-AEF0-057ECB4FBBCE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128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591" y="4800600"/>
            <a:ext cx="74066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9591" y="612775"/>
            <a:ext cx="74066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19591" y="5367338"/>
            <a:ext cx="74066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36947-4856-4575-868E-735BF11F8DEC}" type="datetime1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046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EAFD-BCFE-485C-A5C6-C16BE4FF0D48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325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9691" y="274646"/>
            <a:ext cx="277749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7220" y="274646"/>
            <a:ext cx="812673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B0B0-FA19-4349-AF94-6B8C41928693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86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9619" y="0"/>
            <a:ext cx="350001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3"/>
          <p:cNvSpPr/>
          <p:nvPr/>
        </p:nvSpPr>
        <p:spPr>
          <a:xfrm>
            <a:off x="3490395" y="0"/>
            <a:ext cx="152685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74085" y="378933"/>
            <a:ext cx="2732535" cy="49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74085" y="5310733"/>
            <a:ext cx="2732535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sz="4000"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551658" y="6333135"/>
            <a:ext cx="740745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D9CA20-F3C5-4B22-A870-C1DC66BDA71B}"/>
              </a:ext>
            </a:extLst>
          </p:cNvPr>
          <p:cNvSpPr/>
          <p:nvPr userDrawn="1"/>
        </p:nvSpPr>
        <p:spPr>
          <a:xfrm>
            <a:off x="3490324" y="-1"/>
            <a:ext cx="8854076" cy="68579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864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996-F85C-4FDD-B92E-A11EC30D28A1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938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123" y="4406908"/>
            <a:ext cx="104927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123" y="2906713"/>
            <a:ext cx="104927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FF009-C99A-4C2B-AF06-B420D4A00A31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070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600206"/>
            <a:ext cx="5452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070" y="1600206"/>
            <a:ext cx="5452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C437-C149-42C5-8708-256401091FDB}" type="datetime1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06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2" y="1535113"/>
            <a:ext cx="54542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2" y="2174875"/>
            <a:ext cx="54542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0788" y="1535113"/>
            <a:ext cx="54563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0788" y="2174875"/>
            <a:ext cx="54563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5E58-DAFB-4AD7-89AE-90910D353CD5}" type="datetime1">
              <a:rPr lang="id-ID" smtClean="0"/>
              <a:t>26/02/2021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328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A419-E266-46C4-9F3F-3F7C8E1990B2}" type="datetime1">
              <a:rPr lang="id-ID" smtClean="0"/>
              <a:t>26/02/2021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4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04B6-45DA-4C54-85AE-1B402A72CC6A}" type="datetime1">
              <a:rPr lang="id-ID" smtClean="0"/>
              <a:t>26/02/2021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126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2" y="273050"/>
            <a:ext cx="406122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318" y="273058"/>
            <a:ext cx="690086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2" y="1435103"/>
            <a:ext cx="40612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7FDB-7208-469C-95C2-8E6D44A36732}" type="datetime1">
              <a:rPr lang="id-ID" smtClean="0"/>
              <a:t>26/02/2021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879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2" y="274638"/>
            <a:ext cx="1110996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2" y="1600206"/>
            <a:ext cx="1110996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" y="6356358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7894-FA26-4E2F-8278-88ABD82D4CF3}" type="datetime1">
              <a:rPr lang="id-ID" smtClean="0"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7673" y="6356358"/>
            <a:ext cx="3909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6820" y="6356358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B418-A485-46A1-A114-1439AF28B6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781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F1C859-8CDF-4396-90FE-2BA91A3A3822}"/>
              </a:ext>
            </a:extLst>
          </p:cNvPr>
          <p:cNvSpPr/>
          <p:nvPr/>
        </p:nvSpPr>
        <p:spPr>
          <a:xfrm>
            <a:off x="12559" y="6455597"/>
            <a:ext cx="12345909" cy="4739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580324" y="3795712"/>
            <a:ext cx="6960028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b="1" dirty="0">
                <a:solidFill>
                  <a:srgbClr val="002060"/>
                </a:solidFill>
                <a:cs typeface="Segoe UI" panose="020B0502040204020203" pitchFamily="34" charset="0"/>
              </a:rPr>
            </a:br>
            <a:r>
              <a:rPr lang="en-US" sz="32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Satisfaction Survey </a:t>
            </a:r>
            <a:r>
              <a:rPr lang="en-US" sz="3200" b="1" dirty="0" err="1">
                <a:solidFill>
                  <a:srgbClr val="002060"/>
                </a:solidFill>
                <a:cs typeface="Segoe UI" panose="020B0502040204020203" pitchFamily="34" charset="0"/>
              </a:rPr>
              <a:t>Produk</a:t>
            </a:r>
            <a:r>
              <a:rPr lang="en-US" sz="3200" b="1" dirty="0">
                <a:solidFill>
                  <a:srgbClr val="002060"/>
                </a:solidFill>
                <a:cs typeface="Segoe UI" panose="020B0502040204020203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Segoe UI" panose="020B0502040204020203" pitchFamily="34" charset="0"/>
              </a:rPr>
              <a:t>Perbankan</a:t>
            </a:r>
            <a:r>
              <a:rPr lang="en-US" sz="3200" b="1" dirty="0">
                <a:solidFill>
                  <a:srgbClr val="002060"/>
                </a:solidFill>
                <a:cs typeface="Segoe UI" panose="020B0502040204020203" pitchFamily="34" charset="0"/>
              </a:rPr>
              <a:t> 2021 </a:t>
            </a:r>
          </a:p>
          <a:p>
            <a:pPr algn="l"/>
            <a:endParaRPr lang="en-US" sz="3200" b="1" dirty="0">
              <a:solidFill>
                <a:srgbClr val="002060"/>
              </a:solidFill>
              <a:cs typeface="Segoe UI" panose="020B0502040204020203" pitchFamily="34" charset="0"/>
            </a:endParaRPr>
          </a:p>
          <a:p>
            <a:pPr algn="l"/>
            <a:r>
              <a:rPr lang="en-US" sz="2000" b="1" dirty="0" err="1">
                <a:solidFill>
                  <a:srgbClr val="002060"/>
                </a:solidFill>
                <a:cs typeface="Segoe UI" panose="020B0502040204020203" pitchFamily="34" charset="0"/>
              </a:rPr>
              <a:t>Dipersiapkan</a:t>
            </a:r>
            <a:r>
              <a:rPr lang="en-US" sz="2000" b="1" dirty="0">
                <a:solidFill>
                  <a:srgbClr val="002060"/>
                </a:solidFill>
                <a:cs typeface="Segoe UI" panose="020B0502040204020203" pitchFamily="34" charset="0"/>
              </a:rPr>
              <a:t> oleh </a:t>
            </a:r>
            <a:r>
              <a:rPr lang="id-ID" sz="2000" b="1" dirty="0">
                <a:solidFill>
                  <a:srgbClr val="002060"/>
                </a:solidFill>
                <a:cs typeface="Segoe UI" panose="020B0502040204020203" pitchFamily="34" charset="0"/>
              </a:rPr>
              <a:t>PT </a:t>
            </a:r>
            <a:r>
              <a:rPr lang="en-US" sz="2000" b="1" dirty="0">
                <a:solidFill>
                  <a:srgbClr val="002060"/>
                </a:solidFill>
                <a:cs typeface="Segoe UI" panose="020B0502040204020203" pitchFamily="34" charset="0"/>
              </a:rPr>
              <a:t>Premium Mitra </a:t>
            </a:r>
            <a:r>
              <a:rPr lang="en-US" sz="2000" b="1" dirty="0" err="1">
                <a:solidFill>
                  <a:srgbClr val="002060"/>
                </a:solidFill>
                <a:cs typeface="Segoe UI" panose="020B0502040204020203" pitchFamily="34" charset="0"/>
              </a:rPr>
              <a:t>Ekselen</a:t>
            </a:r>
            <a:r>
              <a:rPr lang="en-US" sz="2000" b="1" dirty="0">
                <a:solidFill>
                  <a:srgbClr val="002060"/>
                </a:solidFill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" name="AutoShape 2" descr="Logo Pos Indonesia">
            <a:extLst>
              <a:ext uri="{FF2B5EF4-FFF2-40B4-BE49-F238E27FC236}">
                <a16:creationId xmlns:a16="http://schemas.microsoft.com/office/drawing/2014/main" id="{04320DEB-B3AA-4173-BE4F-C2C37BCC53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0" name="AutoShape 6" descr="Logo Pos Indonesia">
            <a:extLst>
              <a:ext uri="{FF2B5EF4-FFF2-40B4-BE49-F238E27FC236}">
                <a16:creationId xmlns:a16="http://schemas.microsoft.com/office/drawing/2014/main" id="{ED2E7F6A-06EA-461F-A4C0-9B39290076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722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B84621DC-E0CB-431D-81EF-5367498CE546}"/>
              </a:ext>
            </a:extLst>
          </p:cNvPr>
          <p:cNvSpPr txBox="1">
            <a:spLocks/>
          </p:cNvSpPr>
          <p:nvPr/>
        </p:nvSpPr>
        <p:spPr>
          <a:xfrm>
            <a:off x="580324" y="6596857"/>
            <a:ext cx="3534143" cy="36053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latin typeface="+mj-lt"/>
                <a:cs typeface="Segoe UI Semibold" panose="020B0702040204020203" pitchFamily="34" charset="0"/>
              </a:rPr>
              <a:t>Februari</a:t>
            </a:r>
            <a:r>
              <a:rPr lang="en-US" sz="1600" b="1" dirty="0">
                <a:latin typeface="+mj-lt"/>
                <a:cs typeface="Segoe UI Semibold" panose="020B0702040204020203" pitchFamily="34" charset="0"/>
              </a:rPr>
              <a:t> 2021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6" name="Flowchart: Document 25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7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9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30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32" name="Picture 31" descr="Hasil gambar untuk telephone icon 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5" descr="Gambar terkait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9065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10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Theory Overview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Highlight relevant theory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Theory should be no more than 5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Theory can be based on academic journals or grounded theory (building new theory based on observed phenomena or researcher judgement)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Theory should be able to point out research brief </a:t>
            </a:r>
          </a:p>
        </p:txBody>
      </p:sp>
    </p:spTree>
    <p:extLst>
      <p:ext uri="{BB962C8B-B14F-4D97-AF65-F5344CB8AC3E}">
        <p14:creationId xmlns:p14="http://schemas.microsoft.com/office/powerpoint/2010/main" val="1838072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11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Agency’s Analytical Perspective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analytical tools owned by agencies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Deliver this analytical tools in such an systematic 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Tools should be classified by desired research objectives -&gt; make it general description on the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What will we say on the analytical tools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How this tools will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Address practicality on business decision: inform it on very familiar way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research design requirement </a:t>
            </a:r>
          </a:p>
        </p:txBody>
      </p:sp>
    </p:spTree>
    <p:extLst>
      <p:ext uri="{BB962C8B-B14F-4D97-AF65-F5344CB8AC3E}">
        <p14:creationId xmlns:p14="http://schemas.microsoft.com/office/powerpoint/2010/main" val="2612278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12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Illustrative Output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visual output based on client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Illustrative output usually covers at least all requested research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Remind the purpose of this part is to give an idea of kind of deliverable to expect -&gt; Illustrative output should be as realistic as possible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our capabilities to observe key insights on the data</a:t>
            </a:r>
          </a:p>
        </p:txBody>
      </p:sp>
    </p:spTree>
    <p:extLst>
      <p:ext uri="{BB962C8B-B14F-4D97-AF65-F5344CB8AC3E}">
        <p14:creationId xmlns:p14="http://schemas.microsoft.com/office/powerpoint/2010/main" val="335278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85649E-A605-42CC-BBF2-B9C22C3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</a:rPr>
              <a:t>13</a:t>
            </a:fld>
            <a:endParaRPr lang="id-ID">
              <a:latin typeface="+mj-lt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843867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0" name="Flowchart: Document 19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2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3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4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6" name="Picture 25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D5D0E7-E15E-4CD9-B7D4-CBBCE96951F1}"/>
              </a:ext>
            </a:extLst>
          </p:cNvPr>
          <p:cNvSpPr txBox="1"/>
          <p:nvPr/>
        </p:nvSpPr>
        <p:spPr>
          <a:xfrm>
            <a:off x="2411626" y="4941168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latin typeface="+mj-lt"/>
                <a:cs typeface="Segoe UI" panose="020B0502040204020203" pitchFamily="34" charset="0"/>
              </a:rPr>
              <a:t>BAGIAN III: PROJECT MANAGEMENT EXECUTION</a:t>
            </a:r>
          </a:p>
        </p:txBody>
      </p:sp>
    </p:spTree>
    <p:extLst>
      <p:ext uri="{BB962C8B-B14F-4D97-AF65-F5344CB8AC3E}">
        <p14:creationId xmlns:p14="http://schemas.microsoft.com/office/powerpoint/2010/main" val="3553002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14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Project Implementation Phase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Describe all project implementation stages, starting from very beginning up to final session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Describe parties will take a part during all stages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859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15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Technology Overview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Describe our technology capabilities for research projects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Describe implications of technology requirements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Translate technological terms in to practical use cases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5968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85649E-A605-42CC-BBF2-B9C22C3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</a:rPr>
              <a:t>16</a:t>
            </a:fld>
            <a:endParaRPr lang="id-ID">
              <a:latin typeface="+mj-lt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843867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0" name="Flowchart: Document 19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2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3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4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6" name="Picture 25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D5D0E7-E15E-4CD9-B7D4-CBBCE96951F1}"/>
              </a:ext>
            </a:extLst>
          </p:cNvPr>
          <p:cNvSpPr txBox="1"/>
          <p:nvPr/>
        </p:nvSpPr>
        <p:spPr>
          <a:xfrm>
            <a:off x="2411626" y="4941168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latin typeface="+mj-lt"/>
                <a:cs typeface="Segoe UI" panose="020B0502040204020203" pitchFamily="34" charset="0"/>
              </a:rPr>
              <a:t>BAGIAN V: TEAM PROFILE</a:t>
            </a:r>
          </a:p>
        </p:txBody>
      </p:sp>
    </p:spTree>
    <p:extLst>
      <p:ext uri="{BB962C8B-B14F-4D97-AF65-F5344CB8AC3E}">
        <p14:creationId xmlns:p14="http://schemas.microsoft.com/office/powerpoint/2010/main" val="3060392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17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Organizational Structure and Job Desc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Establish organizational structure for the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Organizational structure can be delivered on chart model and shows the dynamic interaction on parties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job description of every parties on the board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226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18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Profile of Key Persons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Reminding the purposes of this slide is to provide assurance and trustworthiness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Information to be included: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Short profile (max 2 sentences)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Experience on marketing research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Previous experience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Educational background and certificates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Experiences on handling similar projects </a:t>
            </a:r>
          </a:p>
        </p:txBody>
      </p:sp>
    </p:spTree>
    <p:extLst>
      <p:ext uri="{BB962C8B-B14F-4D97-AF65-F5344CB8AC3E}">
        <p14:creationId xmlns:p14="http://schemas.microsoft.com/office/powerpoint/2010/main" val="280321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85649E-A605-42CC-BBF2-B9C22C3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</a:rPr>
              <a:t>19</a:t>
            </a:fld>
            <a:endParaRPr lang="id-ID">
              <a:latin typeface="+mj-lt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843867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0" name="Flowchart: Document 19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2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3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4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6" name="Picture 25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D5D0E7-E15E-4CD9-B7D4-CBBCE96951F1}"/>
              </a:ext>
            </a:extLst>
          </p:cNvPr>
          <p:cNvSpPr txBox="1"/>
          <p:nvPr/>
        </p:nvSpPr>
        <p:spPr>
          <a:xfrm>
            <a:off x="2411626" y="4941168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latin typeface="+mj-lt"/>
                <a:cs typeface="Segoe UI" panose="020B0502040204020203" pitchFamily="34" charset="0"/>
              </a:rPr>
              <a:t>BAGIAN IV: TIMELINE AND INVESTMENT </a:t>
            </a:r>
          </a:p>
        </p:txBody>
      </p:sp>
    </p:spTree>
    <p:extLst>
      <p:ext uri="{BB962C8B-B14F-4D97-AF65-F5344CB8AC3E}">
        <p14:creationId xmlns:p14="http://schemas.microsoft.com/office/powerpoint/2010/main" val="202630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85649E-A605-42CC-BBF2-B9C22C3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</a:rPr>
              <a:t>2</a:t>
            </a:fld>
            <a:endParaRPr lang="id-ID">
              <a:latin typeface="+mj-lt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843867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0" name="Flowchart: Document 19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2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3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4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6" name="Picture 25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D5D0E7-E15E-4CD9-B7D4-CBBCE96951F1}"/>
              </a:ext>
            </a:extLst>
          </p:cNvPr>
          <p:cNvSpPr txBox="1"/>
          <p:nvPr/>
        </p:nvSpPr>
        <p:spPr>
          <a:xfrm>
            <a:off x="2411626" y="4941168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latin typeface="+mj-lt"/>
                <a:cs typeface="Segoe UI" panose="020B0502040204020203" pitchFamily="34" charset="0"/>
              </a:rPr>
              <a:t>BAGIAN I: PROJECT BACKGROUND </a:t>
            </a:r>
          </a:p>
        </p:txBody>
      </p:sp>
    </p:spTree>
    <p:extLst>
      <p:ext uri="{BB962C8B-B14F-4D97-AF65-F5344CB8AC3E}">
        <p14:creationId xmlns:p14="http://schemas.microsoft.com/office/powerpoint/2010/main" val="331342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20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Timeline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Provide timeline as detail as possible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Depend on cases encountered, timeline can be on Gantt Chart or General table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Timeline should constitute consistency with project phase and outline responsibility of both parties involved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Allocated contingency days if possible </a:t>
            </a:r>
          </a:p>
        </p:txBody>
      </p:sp>
    </p:spTree>
    <p:extLst>
      <p:ext uri="{BB962C8B-B14F-4D97-AF65-F5344CB8AC3E}">
        <p14:creationId xmlns:p14="http://schemas.microsoft.com/office/powerpoint/2010/main" val="2344938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21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Investment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Clear on investment offerings: no missing calculated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Make it clear that there is no hidden costs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services covered by the offered investment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Payment plan should be clear and agreed with both parties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Cost breakdown: field operation cost &amp; analyst man-days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Analyze client behavior to allocate cost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Describe required costs to be paid if project terminated (relevant with project stages)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Calculate </a:t>
            </a:r>
            <a:r>
              <a:rPr lang="en-US" sz="1600" dirty="0"/>
              <a:t>contingency cost (for internal purposes only)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People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Project management process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Technology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Make a project cashflow (for internal purposes only)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0833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/>
              <a:t>22</a:t>
            </a:fld>
            <a:endParaRPr lang="id-ID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72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984250" y="1862138"/>
            <a:ext cx="10515600" cy="2852737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4000" dirty="0">
                <a:solidFill>
                  <a:schemeClr val="accent1">
                    <a:lumMod val="75000"/>
                  </a:schemeClr>
                </a:solidFill>
                <a:latin typeface="Lato"/>
              </a:rPr>
              <a:t>Thank You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76656" y="41187"/>
            <a:ext cx="2067744" cy="1011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5234197" y="6455597"/>
            <a:ext cx="7169993" cy="401252"/>
            <a:chOff x="7937" y="9442173"/>
            <a:chExt cx="10216585" cy="638449"/>
          </a:xfrm>
        </p:grpSpPr>
        <p:sp>
          <p:nvSpPr>
            <p:cNvPr id="11" name="Flowchart: Document 10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</a:endParaRPr>
            </a:p>
          </p:txBody>
        </p:sp>
        <p:sp>
          <p:nvSpPr>
            <p:cNvPr id="12" name="직사각형 49"/>
            <p:cNvSpPr>
              <a:spLocks noChangeArrowheads="1"/>
            </p:cNvSpPr>
            <p:nvPr/>
          </p:nvSpPr>
          <p:spPr bwMode="auto">
            <a:xfrm>
              <a:off x="7702179" y="9643084"/>
              <a:ext cx="2522343" cy="308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Candara" panose="020E0502030303020204" pitchFamily="34" charset="0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13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308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Candara" panose="020E0502030303020204" pitchFamily="34" charset="0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14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308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Candara" panose="020E0502030303020204" pitchFamily="34" charset="0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Candara" panose="020E05020303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6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17" name="Picture 16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직사각형 49"/>
            <p:cNvSpPr>
              <a:spLocks noChangeArrowheads="1"/>
            </p:cNvSpPr>
            <p:nvPr/>
          </p:nvSpPr>
          <p:spPr bwMode="auto">
            <a:xfrm>
              <a:off x="2911857" y="9630797"/>
              <a:ext cx="2317456" cy="277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Candara" panose="020E0502030303020204" pitchFamily="34" charset="0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887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3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Project Research Background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Highlight client brief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Brief appreciation -&gt; Point out our understanding towards brief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Deliver key hypothesis to be explored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Perform desk research to solidify our key hypothesis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Industry landscape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Regulation perspective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Tech &amp; digital trend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Behavioral shifts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Hypothesis on map of client positioning on industry</a:t>
            </a:r>
          </a:p>
        </p:txBody>
      </p:sp>
    </p:spTree>
    <p:extLst>
      <p:ext uri="{BB962C8B-B14F-4D97-AF65-F5344CB8AC3E}">
        <p14:creationId xmlns:p14="http://schemas.microsoft.com/office/powerpoint/2010/main" val="88218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4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Project Research Objectives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Point out research objectives as per client brief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Things to consider to make research objective stands out: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Classified / segmented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Ordered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Add potential research objectives </a:t>
            </a:r>
          </a:p>
        </p:txBody>
      </p:sp>
    </p:spTree>
    <p:extLst>
      <p:ext uri="{BB962C8B-B14F-4D97-AF65-F5344CB8AC3E}">
        <p14:creationId xmlns:p14="http://schemas.microsoft.com/office/powerpoint/2010/main" val="400507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5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Business Goals &amp; Initiatives to Take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Highlight relation between research objectives and business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Point out possible business objectives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Fill the gap of missing link between research objectives and business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Perform how our research proposal is able to close these gaps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Review of previous research findings or program already implemented </a:t>
            </a:r>
          </a:p>
        </p:txBody>
      </p:sp>
    </p:spTree>
    <p:extLst>
      <p:ext uri="{BB962C8B-B14F-4D97-AF65-F5344CB8AC3E}">
        <p14:creationId xmlns:p14="http://schemas.microsoft.com/office/powerpoint/2010/main" val="14488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85649E-A605-42CC-BBF2-B9C22C3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</a:rPr>
              <a:t>6</a:t>
            </a:fld>
            <a:endParaRPr lang="id-ID">
              <a:latin typeface="+mj-lt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843867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0" name="Flowchart: Document 19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1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2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3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4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6" name="Picture 25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8D5D0E7-E15E-4CD9-B7D4-CBBCE96951F1}"/>
              </a:ext>
            </a:extLst>
          </p:cNvPr>
          <p:cNvSpPr txBox="1"/>
          <p:nvPr/>
        </p:nvSpPr>
        <p:spPr>
          <a:xfrm>
            <a:off x="2411626" y="4941168"/>
            <a:ext cx="972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latin typeface="+mj-lt"/>
                <a:cs typeface="Segoe UI" panose="020B0502040204020203" pitchFamily="34" charset="0"/>
              </a:rPr>
              <a:t>BAGIAN II: RESEARCH DESIGN</a:t>
            </a:r>
          </a:p>
        </p:txBody>
      </p:sp>
    </p:spTree>
    <p:extLst>
      <p:ext uri="{BB962C8B-B14F-4D97-AF65-F5344CB8AC3E}">
        <p14:creationId xmlns:p14="http://schemas.microsoft.com/office/powerpoint/2010/main" val="2134353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7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Summary of Research Methodology 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Research methodology consists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Data collection method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Total target sample and margin of error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Target respondents profile (describe demographic and usage screener)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Recruitment criteria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Important caveat (research limitations, effort to overcome, response rate)</a:t>
            </a:r>
          </a:p>
        </p:txBody>
      </p:sp>
    </p:spTree>
    <p:extLst>
      <p:ext uri="{BB962C8B-B14F-4D97-AF65-F5344CB8AC3E}">
        <p14:creationId xmlns:p14="http://schemas.microsoft.com/office/powerpoint/2010/main" val="122131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8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Detail Sampling Plan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Figure out sample size on order 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Outline sample plan based on recruitment method and specific criteria (Soft quota,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Rationale on sampling plan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Figure out on potential obstacles, initiatives to mitigate potential obstacles, </a:t>
            </a:r>
            <a:r>
              <a:rPr lang="en-US" sz="1600" dirty="0" err="1"/>
              <a:t>etc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777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418-A485-46A1-A114-1439AF28B600}" type="slidenum">
              <a:rPr lang="id-ID" smtClean="0">
                <a:latin typeface="+mj-lt"/>
                <a:cs typeface="Segoe UI" panose="020B0502040204020203" pitchFamily="34" charset="0"/>
              </a:rPr>
              <a:t>9</a:t>
            </a:fld>
            <a:endParaRPr lang="id-ID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8" name="Google Shape;35;p6">
            <a:extLst>
              <a:ext uri="{FF2B5EF4-FFF2-40B4-BE49-F238E27FC236}">
                <a16:creationId xmlns:a16="http://schemas.microsoft.com/office/drawing/2014/main" id="{82CCEF6F-6474-4544-ACEA-5224D615D84D}"/>
              </a:ext>
            </a:extLst>
          </p:cNvPr>
          <p:cNvSpPr/>
          <p:nvPr/>
        </p:nvSpPr>
        <p:spPr>
          <a:xfrm>
            <a:off x="282884" y="980728"/>
            <a:ext cx="54300" cy="67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77406-F01D-46E7-B2CD-3899DD65F386}"/>
              </a:ext>
            </a:extLst>
          </p:cNvPr>
          <p:cNvSpPr txBox="1"/>
          <p:nvPr/>
        </p:nvSpPr>
        <p:spPr>
          <a:xfrm>
            <a:off x="418046" y="980728"/>
            <a:ext cx="424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00FF00"/>
                </a:highlight>
                <a:latin typeface="+mj-lt"/>
                <a:cs typeface="Segoe UI" panose="020B0502040204020203" pitchFamily="34" charset="0"/>
              </a:rPr>
              <a:t>Research Framework/ Model</a:t>
            </a:r>
            <a:endParaRPr lang="id-ID" sz="2000" dirty="0">
              <a:highlight>
                <a:srgbClr val="00FF00"/>
              </a:highlight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AutoShape 2" descr="Evalube Meriahkan Momen Parjo Pertama di Yogya - Fastnlow.net">
            <a:extLst>
              <a:ext uri="{FF2B5EF4-FFF2-40B4-BE49-F238E27FC236}">
                <a16:creationId xmlns:a16="http://schemas.microsoft.com/office/drawing/2014/main" id="{60C26E74-CDE0-441F-A7EC-BDF9BD78F1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98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61570FF-781F-4866-841A-45534A40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7" y="188641"/>
            <a:ext cx="572368" cy="57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7">
            <a:extLst>
              <a:ext uri="{FF2B5EF4-FFF2-40B4-BE49-F238E27FC236}">
                <a16:creationId xmlns:a16="http://schemas.microsoft.com/office/drawing/2014/main" id="{51841D21-6CE0-45C7-A5C9-06A7E945C1C3}"/>
              </a:ext>
            </a:extLst>
          </p:cNvPr>
          <p:cNvSpPr txBox="1">
            <a:spLocks/>
          </p:cNvSpPr>
          <p:nvPr/>
        </p:nvSpPr>
        <p:spPr>
          <a:xfrm>
            <a:off x="732724" y="-61899"/>
            <a:ext cx="7608100" cy="1073448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002060"/>
                </a:solidFill>
                <a:cs typeface="Segoe UI" panose="020B0502040204020203" pitchFamily="34" charset="0"/>
              </a:rPr>
              <a:t>J</a:t>
            </a:r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akarta International</a:t>
            </a:r>
          </a:p>
          <a:p>
            <a:pPr algn="l"/>
            <a:r>
              <a:rPr lang="id-ID" sz="1800" b="1" dirty="0">
                <a:solidFill>
                  <a:srgbClr val="002060"/>
                </a:solidFill>
                <a:cs typeface="Segoe UI" panose="020B0502040204020203" pitchFamily="34" charset="0"/>
              </a:rPr>
              <a:t>Customer Service Institute</a:t>
            </a:r>
            <a:endParaRPr lang="en-US" sz="1100" b="1" dirty="0">
              <a:solidFill>
                <a:srgbClr val="002060"/>
              </a:solidFill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76656" y="0"/>
            <a:ext cx="206774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234197" y="6455600"/>
            <a:ext cx="7169993" cy="434045"/>
            <a:chOff x="7937" y="9442173"/>
            <a:chExt cx="10216585" cy="690627"/>
          </a:xfrm>
        </p:grpSpPr>
        <p:sp>
          <p:nvSpPr>
            <p:cNvPr id="23" name="Flowchart: Document 22"/>
            <p:cNvSpPr/>
            <p:nvPr/>
          </p:nvSpPr>
          <p:spPr>
            <a:xfrm rot="10800000" flipH="1">
              <a:off x="7937" y="9442173"/>
              <a:ext cx="10080625" cy="638449"/>
            </a:xfrm>
            <a:prstGeom prst="flowChartDocument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직사각형 49"/>
            <p:cNvSpPr>
              <a:spLocks noChangeArrowheads="1"/>
            </p:cNvSpPr>
            <p:nvPr/>
          </p:nvSpPr>
          <p:spPr bwMode="auto">
            <a:xfrm>
              <a:off x="7702179" y="9643083"/>
              <a:ext cx="2522343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0858-8338-3383</a:t>
              </a:r>
            </a:p>
          </p:txBody>
        </p:sp>
        <p:sp>
          <p:nvSpPr>
            <p:cNvPr id="25" name="직사각형 49"/>
            <p:cNvSpPr>
              <a:spLocks noChangeArrowheads="1"/>
            </p:cNvSpPr>
            <p:nvPr/>
          </p:nvSpPr>
          <p:spPr bwMode="auto">
            <a:xfrm>
              <a:off x="5661838" y="9579562"/>
              <a:ext cx="2604744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(021) 22545241</a:t>
              </a:r>
            </a:p>
          </p:txBody>
        </p:sp>
        <p:sp>
          <p:nvSpPr>
            <p:cNvPr id="26" name="직사각형 50"/>
            <p:cNvSpPr>
              <a:spLocks noChangeArrowheads="1"/>
            </p:cNvSpPr>
            <p:nvPr/>
          </p:nvSpPr>
          <p:spPr bwMode="auto">
            <a:xfrm>
              <a:off x="682014" y="9626211"/>
              <a:ext cx="2437158" cy="489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www.jicsi.co.id</a:t>
              </a:r>
              <a:endParaRPr lang="en-GB" sz="1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27" name="Block Arc 14"/>
            <p:cNvSpPr/>
            <p:nvPr/>
          </p:nvSpPr>
          <p:spPr bwMode="auto">
            <a:xfrm rot="16200000">
              <a:off x="490700" y="9678252"/>
              <a:ext cx="252000" cy="252000"/>
            </a:xfrm>
            <a:custGeom>
              <a:avLst/>
              <a:gdLst/>
              <a:ahLst/>
              <a:cxnLst/>
              <a:rect l="l" t="t" r="r" b="b"/>
              <a:pathLst>
                <a:path w="3185463" h="3187558">
                  <a:moveTo>
                    <a:pt x="764000" y="2343999"/>
                  </a:moveTo>
                  <a:cubicBezTo>
                    <a:pt x="566798" y="2256389"/>
                    <a:pt x="385374" y="2134753"/>
                    <a:pt x="230072" y="1981662"/>
                  </a:cubicBezTo>
                  <a:cubicBezTo>
                    <a:pt x="297001" y="2223876"/>
                    <a:pt x="428049" y="2439341"/>
                    <a:pt x="603989" y="2608945"/>
                  </a:cubicBezTo>
                  <a:cubicBezTo>
                    <a:pt x="667739" y="2525681"/>
                    <a:pt x="720588" y="2436567"/>
                    <a:pt x="764000" y="2343999"/>
                  </a:cubicBezTo>
                  <a:close/>
                  <a:moveTo>
                    <a:pt x="783530" y="862903"/>
                  </a:moveTo>
                  <a:cubicBezTo>
                    <a:pt x="737619" y="760936"/>
                    <a:pt x="681240" y="662513"/>
                    <a:pt x="611676" y="571152"/>
                  </a:cubicBezTo>
                  <a:cubicBezTo>
                    <a:pt x="419218" y="754019"/>
                    <a:pt x="279227" y="991173"/>
                    <a:pt x="215545" y="1258034"/>
                  </a:cubicBezTo>
                  <a:cubicBezTo>
                    <a:pt x="378729" y="1090139"/>
                    <a:pt x="571934" y="956907"/>
                    <a:pt x="783530" y="862903"/>
                  </a:cubicBezTo>
                  <a:close/>
                  <a:moveTo>
                    <a:pt x="935657" y="1673146"/>
                  </a:moveTo>
                  <a:lnTo>
                    <a:pt x="227023" y="1673146"/>
                  </a:lnTo>
                  <a:cubicBezTo>
                    <a:pt x="393068" y="1882941"/>
                    <a:pt x="605618" y="2045968"/>
                    <a:pt x="844267" y="2153109"/>
                  </a:cubicBezTo>
                  <a:cubicBezTo>
                    <a:pt x="897907" y="1997390"/>
                    <a:pt x="928862" y="1835739"/>
                    <a:pt x="935657" y="1673146"/>
                  </a:cubicBezTo>
                  <a:close/>
                  <a:moveTo>
                    <a:pt x="935928" y="1493146"/>
                  </a:moveTo>
                  <a:cubicBezTo>
                    <a:pt x="928922" y="1345638"/>
                    <a:pt x="902278" y="1198995"/>
                    <a:pt x="856775" y="1056956"/>
                  </a:cubicBezTo>
                  <a:cubicBezTo>
                    <a:pt x="636768" y="1156959"/>
                    <a:pt x="439487" y="1304654"/>
                    <a:pt x="281464" y="1493146"/>
                  </a:cubicBezTo>
                  <a:close/>
                  <a:moveTo>
                    <a:pt x="1469785" y="2515107"/>
                  </a:moveTo>
                  <a:cubicBezTo>
                    <a:pt x="1283000" y="2508124"/>
                    <a:pt x="1100523" y="2472287"/>
                    <a:pt x="927628" y="2411229"/>
                  </a:cubicBezTo>
                  <a:cubicBezTo>
                    <a:pt x="876831" y="2520843"/>
                    <a:pt x="814172" y="2626182"/>
                    <a:pt x="738220" y="2724387"/>
                  </a:cubicBezTo>
                  <a:cubicBezTo>
                    <a:pt x="944637" y="2881665"/>
                    <a:pt x="1196120" y="2982471"/>
                    <a:pt x="1469785" y="3005418"/>
                  </a:cubicBezTo>
                  <a:close/>
                  <a:moveTo>
                    <a:pt x="1469785" y="1673146"/>
                  </a:moveTo>
                  <a:lnTo>
                    <a:pt x="1112275" y="1673146"/>
                  </a:lnTo>
                  <a:cubicBezTo>
                    <a:pt x="1105327" y="1858153"/>
                    <a:pt x="1070032" y="2042144"/>
                    <a:pt x="1008001" y="2219039"/>
                  </a:cubicBezTo>
                  <a:cubicBezTo>
                    <a:pt x="1155519" y="2270408"/>
                    <a:pt x="1310845" y="2300826"/>
                    <a:pt x="1469785" y="2307834"/>
                  </a:cubicBezTo>
                  <a:close/>
                  <a:moveTo>
                    <a:pt x="1469785" y="898989"/>
                  </a:moveTo>
                  <a:cubicBezTo>
                    <a:pt x="1315103" y="907762"/>
                    <a:pt x="1164166" y="938783"/>
                    <a:pt x="1020939" y="990066"/>
                  </a:cubicBezTo>
                  <a:cubicBezTo>
                    <a:pt x="1074574" y="1153655"/>
                    <a:pt x="1105461" y="1322925"/>
                    <a:pt x="1112368" y="1493146"/>
                  </a:cubicBezTo>
                  <a:lnTo>
                    <a:pt x="1469785" y="1493146"/>
                  </a:lnTo>
                  <a:close/>
                  <a:moveTo>
                    <a:pt x="1469785" y="182141"/>
                  </a:moveTo>
                  <a:cubicBezTo>
                    <a:pt x="1199839" y="204777"/>
                    <a:pt x="951477" y="303168"/>
                    <a:pt x="746615" y="456764"/>
                  </a:cubicBezTo>
                  <a:cubicBezTo>
                    <a:pt x="828296" y="562801"/>
                    <a:pt x="894225" y="677310"/>
                    <a:pt x="947434" y="796072"/>
                  </a:cubicBezTo>
                  <a:cubicBezTo>
                    <a:pt x="1113886" y="736067"/>
                    <a:pt x="1289644" y="700323"/>
                    <a:pt x="1469785" y="691530"/>
                  </a:cubicBezTo>
                  <a:close/>
                  <a:moveTo>
                    <a:pt x="2150063" y="992171"/>
                  </a:moveTo>
                  <a:cubicBezTo>
                    <a:pt x="1990712" y="935501"/>
                    <a:pt x="1822242" y="902595"/>
                    <a:pt x="1649785" y="897224"/>
                  </a:cubicBezTo>
                  <a:lnTo>
                    <a:pt x="1649785" y="1493146"/>
                  </a:lnTo>
                  <a:lnTo>
                    <a:pt x="2063712" y="1493146"/>
                  </a:lnTo>
                  <a:cubicBezTo>
                    <a:pt x="2069089" y="1323887"/>
                    <a:pt x="2098366" y="1155330"/>
                    <a:pt x="2150063" y="992171"/>
                  </a:cubicBezTo>
                  <a:close/>
                  <a:moveTo>
                    <a:pt x="2168848" y="2199110"/>
                  </a:moveTo>
                  <a:cubicBezTo>
                    <a:pt x="2108555" y="2028681"/>
                    <a:pt x="2073581" y="1851532"/>
                    <a:pt x="2065295" y="1673146"/>
                  </a:cubicBezTo>
                  <a:lnTo>
                    <a:pt x="1649785" y="1673146"/>
                  </a:lnTo>
                  <a:lnTo>
                    <a:pt x="1649785" y="2307299"/>
                  </a:lnTo>
                  <a:cubicBezTo>
                    <a:pt x="1829404" y="2299517"/>
                    <a:pt x="2004315" y="2261965"/>
                    <a:pt x="2168848" y="2199110"/>
                  </a:cubicBezTo>
                  <a:close/>
                  <a:moveTo>
                    <a:pt x="2422394" y="446879"/>
                  </a:moveTo>
                  <a:cubicBezTo>
                    <a:pt x="2204309" y="287209"/>
                    <a:pt x="1938140" y="189883"/>
                    <a:pt x="1649785" y="178919"/>
                  </a:cubicBezTo>
                  <a:lnTo>
                    <a:pt x="1649785" y="689876"/>
                  </a:lnTo>
                  <a:cubicBezTo>
                    <a:pt x="1846998" y="695154"/>
                    <a:pt x="2039668" y="732502"/>
                    <a:pt x="2221721" y="797410"/>
                  </a:cubicBezTo>
                  <a:cubicBezTo>
                    <a:pt x="2275056" y="675360"/>
                    <a:pt x="2341760" y="557662"/>
                    <a:pt x="2422394" y="446879"/>
                  </a:cubicBezTo>
                  <a:close/>
                  <a:moveTo>
                    <a:pt x="2447278" y="2722123"/>
                  </a:moveTo>
                  <a:cubicBezTo>
                    <a:pt x="2366121" y="2618714"/>
                    <a:pt x="2299534" y="2507403"/>
                    <a:pt x="2246145" y="2391362"/>
                  </a:cubicBezTo>
                  <a:cubicBezTo>
                    <a:pt x="2057375" y="2464119"/>
                    <a:pt x="1856285" y="2506958"/>
                    <a:pt x="1649785" y="2514779"/>
                  </a:cubicBezTo>
                  <a:lnTo>
                    <a:pt x="1649785" y="3008639"/>
                  </a:lnTo>
                  <a:cubicBezTo>
                    <a:pt x="1949198" y="2997255"/>
                    <a:pt x="2224691" y="2892757"/>
                    <a:pt x="2447278" y="2722123"/>
                  </a:cubicBezTo>
                  <a:close/>
                  <a:moveTo>
                    <a:pt x="2878934" y="1493146"/>
                  </a:moveTo>
                  <a:cubicBezTo>
                    <a:pt x="2723190" y="1307255"/>
                    <a:pt x="2529440" y="1161128"/>
                    <a:pt x="2313862" y="1060620"/>
                  </a:cubicBezTo>
                  <a:cubicBezTo>
                    <a:pt x="2270535" y="1201714"/>
                    <a:pt x="2245604" y="1347104"/>
                    <a:pt x="2240109" y="1493146"/>
                  </a:cubicBezTo>
                  <a:close/>
                  <a:moveTo>
                    <a:pt x="2890636" y="1673146"/>
                  </a:moveTo>
                  <a:lnTo>
                    <a:pt x="2241814" y="1673146"/>
                  </a:lnTo>
                  <a:cubicBezTo>
                    <a:pt x="2249736" y="1827102"/>
                    <a:pt x="2279520" y="1979973"/>
                    <a:pt x="2329964" y="2127513"/>
                  </a:cubicBezTo>
                  <a:cubicBezTo>
                    <a:pt x="2545677" y="2019923"/>
                    <a:pt x="2738160" y="1866413"/>
                    <a:pt x="2890636" y="1673146"/>
                  </a:cubicBezTo>
                  <a:close/>
                  <a:moveTo>
                    <a:pt x="2973035" y="1284386"/>
                  </a:moveTo>
                  <a:cubicBezTo>
                    <a:pt x="2912066" y="1001840"/>
                    <a:pt x="2765308" y="751379"/>
                    <a:pt x="2561381" y="561108"/>
                  </a:cubicBezTo>
                  <a:cubicBezTo>
                    <a:pt x="2489321" y="656437"/>
                    <a:pt x="2431363" y="759225"/>
                    <a:pt x="2384553" y="865647"/>
                  </a:cubicBezTo>
                  <a:cubicBezTo>
                    <a:pt x="2604520" y="964977"/>
                    <a:pt x="2804622" y="1106677"/>
                    <a:pt x="2973035" y="1284386"/>
                  </a:cubicBezTo>
                  <a:close/>
                  <a:moveTo>
                    <a:pt x="2974277" y="1897328"/>
                  </a:moveTo>
                  <a:cubicBezTo>
                    <a:pt x="2812488" y="2073933"/>
                    <a:pt x="2619878" y="2216690"/>
                    <a:pt x="2407486" y="2319665"/>
                  </a:cubicBezTo>
                  <a:cubicBezTo>
                    <a:pt x="2454169" y="2420503"/>
                    <a:pt x="2511856" y="2517376"/>
                    <a:pt x="2582047" y="2607468"/>
                  </a:cubicBezTo>
                  <a:cubicBezTo>
                    <a:pt x="2776399" y="2417974"/>
                    <a:pt x="2916061" y="2172750"/>
                    <a:pt x="2974277" y="1897328"/>
                  </a:cubicBezTo>
                  <a:close/>
                  <a:moveTo>
                    <a:pt x="3185463" y="1593779"/>
                  </a:moveTo>
                  <a:cubicBezTo>
                    <a:pt x="3185463" y="2473999"/>
                    <a:pt x="2471904" y="3187558"/>
                    <a:pt x="1591684" y="3187558"/>
                  </a:cubicBezTo>
                  <a:cubicBezTo>
                    <a:pt x="738111" y="3187558"/>
                    <a:pt x="41261" y="2516549"/>
                    <a:pt x="1913" y="1673146"/>
                  </a:cubicBezTo>
                  <a:lnTo>
                    <a:pt x="0" y="1673146"/>
                  </a:lnTo>
                  <a:lnTo>
                    <a:pt x="0" y="1493146"/>
                  </a:lnTo>
                  <a:lnTo>
                    <a:pt x="2750" y="1493146"/>
                  </a:lnTo>
                  <a:cubicBezTo>
                    <a:pt x="50490" y="700174"/>
                    <a:pt x="679654" y="64473"/>
                    <a:pt x="1469785" y="6156"/>
                  </a:cubicBezTo>
                  <a:lnTo>
                    <a:pt x="1469785" y="0"/>
                  </a:lnTo>
                  <a:lnTo>
                    <a:pt x="1591684" y="0"/>
                  </a:lnTo>
                  <a:lnTo>
                    <a:pt x="1649785" y="0"/>
                  </a:lnTo>
                  <a:lnTo>
                    <a:pt x="1649785" y="2934"/>
                  </a:lnTo>
                  <a:cubicBezTo>
                    <a:pt x="2503127" y="31654"/>
                    <a:pt x="3185463" y="733032"/>
                    <a:pt x="3185463" y="159377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Isosceles Triangle 7"/>
            <p:cNvSpPr/>
            <p:nvPr/>
          </p:nvSpPr>
          <p:spPr bwMode="auto">
            <a:xfrm>
              <a:off x="2663173" y="9735221"/>
              <a:ext cx="309309" cy="198850"/>
            </a:xfrm>
            <a:custGeom>
              <a:avLst/>
              <a:gdLst/>
              <a:ahLst/>
              <a:cxnLst/>
              <a:rect l="l" t="t" r="r" b="b"/>
              <a:pathLst>
                <a:path w="3974643" h="2769493">
                  <a:moveTo>
                    <a:pt x="2571683" y="1503312"/>
                  </a:moveTo>
                  <a:lnTo>
                    <a:pt x="3971139" y="2769493"/>
                  </a:lnTo>
                  <a:lnTo>
                    <a:pt x="11139" y="2769493"/>
                  </a:lnTo>
                  <a:lnTo>
                    <a:pt x="1379949" y="1519144"/>
                  </a:lnTo>
                  <a:lnTo>
                    <a:pt x="1958490" y="2051854"/>
                  </a:lnTo>
                  <a:close/>
                  <a:moveTo>
                    <a:pt x="3937314" y="281663"/>
                  </a:moveTo>
                  <a:lnTo>
                    <a:pt x="3937314" y="2593551"/>
                  </a:lnTo>
                  <a:lnTo>
                    <a:pt x="2677314" y="1415127"/>
                  </a:lnTo>
                  <a:lnTo>
                    <a:pt x="2832378" y="1270103"/>
                  </a:lnTo>
                  <a:close/>
                  <a:moveTo>
                    <a:pt x="0" y="248514"/>
                  </a:moveTo>
                  <a:lnTo>
                    <a:pt x="1254302" y="1403451"/>
                  </a:lnTo>
                  <a:lnTo>
                    <a:pt x="0" y="2576545"/>
                  </a:lnTo>
                  <a:close/>
                  <a:moveTo>
                    <a:pt x="7636" y="0"/>
                  </a:moveTo>
                  <a:lnTo>
                    <a:pt x="3974643" y="0"/>
                  </a:lnTo>
                  <a:lnTo>
                    <a:pt x="1962498" y="1800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40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9" name="Picture 28" descr="Hasil gambar untuk telephone icon 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836" y="9678252"/>
              <a:ext cx="291154" cy="27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Gambar terkait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7920" y="9735221"/>
              <a:ext cx="256330" cy="24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직사각형 49"/>
            <p:cNvSpPr>
              <a:spLocks noChangeArrowheads="1"/>
            </p:cNvSpPr>
            <p:nvPr/>
          </p:nvSpPr>
          <p:spPr bwMode="auto">
            <a:xfrm>
              <a:off x="2911857" y="9630796"/>
              <a:ext cx="2317456" cy="44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GB" sz="1200" dirty="0">
                  <a:solidFill>
                    <a:schemeClr val="bg1"/>
                  </a:solidFill>
                  <a:latin typeface="+mj-lt"/>
                  <a:cs typeface="Times New Roman" panose="02020603050405020304" pitchFamily="18" charset="0"/>
                </a:rPr>
                <a:t>Marketing@jicsi.co.id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8B1942A-6EDD-4D26-B1BC-2869155AA79F}"/>
              </a:ext>
            </a:extLst>
          </p:cNvPr>
          <p:cNvSpPr txBox="1"/>
          <p:nvPr/>
        </p:nvSpPr>
        <p:spPr>
          <a:xfrm>
            <a:off x="507481" y="2204864"/>
            <a:ext cx="1080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Establish research framework / model to be used in this research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Framework / model can be either based on academic journal, previous research or agencies framework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Framework should address issues on the brief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Making sure that framework fits with research design </a:t>
            </a:r>
          </a:p>
        </p:txBody>
      </p:sp>
    </p:spTree>
    <p:extLst>
      <p:ext uri="{BB962C8B-B14F-4D97-AF65-F5344CB8AC3E}">
        <p14:creationId xmlns:p14="http://schemas.microsoft.com/office/powerpoint/2010/main" val="226999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24563</TotalTime>
  <Words>1297</Words>
  <Application>Microsoft Office PowerPoint</Application>
  <PresentationFormat>Custom</PresentationFormat>
  <Paragraphs>259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Candara</vt:lpstr>
      <vt:lpstr>Georgia</vt:lpstr>
      <vt:lpstr>Lato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JICSI</dc:creator>
  <cp:lastModifiedBy>Fathi</cp:lastModifiedBy>
  <cp:revision>8251</cp:revision>
  <dcterms:created xsi:type="dcterms:W3CDTF">2014-05-07T02:12:50Z</dcterms:created>
  <dcterms:modified xsi:type="dcterms:W3CDTF">2021-02-26T04:29:34Z</dcterms:modified>
</cp:coreProperties>
</file>